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12192000"/>
  <p:notesSz cx="6858000" cy="9144000"/>
  <p:embeddedFontLst>
    <p:embeddedFont>
      <p:font typeface="Work Sans"/>
      <p:regular r:id="rId49"/>
      <p:bold r:id="rId50"/>
      <p:italic r:id="rId51"/>
      <p:boldItalic r:id="rId52"/>
    </p:embeddedFont>
    <p:embeddedFont>
      <p:font typeface="Josefi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7" roundtripDataSignature="AMtx7mj78mrt0N+zSZ1nOEwVLdQeoC4J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WorkSan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WorkSans-italic.fntdata"/><Relationship Id="rId50" Type="http://schemas.openxmlformats.org/officeDocument/2006/relationships/font" Target="fonts/WorkSans-bold.fntdata"/><Relationship Id="rId53" Type="http://schemas.openxmlformats.org/officeDocument/2006/relationships/font" Target="fonts/JosefinSans-regular.fntdata"/><Relationship Id="rId52" Type="http://schemas.openxmlformats.org/officeDocument/2006/relationships/font" Target="fonts/WorkSans-boldItalic.fntdata"/><Relationship Id="rId11" Type="http://schemas.openxmlformats.org/officeDocument/2006/relationships/slide" Target="slides/slide7.xml"/><Relationship Id="rId55" Type="http://schemas.openxmlformats.org/officeDocument/2006/relationships/font" Target="fonts/JosefinSans-italic.fntdata"/><Relationship Id="rId10" Type="http://schemas.openxmlformats.org/officeDocument/2006/relationships/slide" Target="slides/slide6.xml"/><Relationship Id="rId54" Type="http://schemas.openxmlformats.org/officeDocument/2006/relationships/font" Target="fonts/JosefinSans-bold.fntdata"/><Relationship Id="rId13" Type="http://schemas.openxmlformats.org/officeDocument/2006/relationships/slide" Target="slides/slide9.xml"/><Relationship Id="rId57" Type="http://customschemas.google.com/relationships/presentationmetadata" Target="metadata"/><Relationship Id="rId12" Type="http://schemas.openxmlformats.org/officeDocument/2006/relationships/slide" Target="slides/slide8.xml"/><Relationship Id="rId56" Type="http://schemas.openxmlformats.org/officeDocument/2006/relationships/font" Target="fonts/Josefi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bb004fa86_0_3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21bb004fa86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bb004fa86_0_3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21bb004fa86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1bb004fa86_0_4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g21bb004fa86_0_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1bb004fa86_0_4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21bb004fa86_0_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1bb004fa86_0_4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g21bb004fa86_0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1bb004fa86_0_4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21bb004fa86_0_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1bb004fa86_0_5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g21bb004fa86_0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1bb004fa86_0_5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21bb004fa86_0_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1bb004fa86_0_5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g21bb004fa86_0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1bb004fa86_0_5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g21bb004fa86_0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c900ff0b4_0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2ec900ff0b4_0_4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2ec900ff0b4_0_4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1bb004fa86_0_6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g21bb004fa86_0_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1bb004fa86_0_6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g21bb004fa86_0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1bb004fa86_0_6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g21bb004fa86_0_6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1bb004fa86_0_6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g21bb004fa86_0_6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1bb004fa86_0_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g21bb004fa86_0_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1bb004fa86_0_7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g21bb004fa86_0_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1bb004fa86_0_7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g21bb004fa86_0_7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1bb004fa86_0_7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9" name="Google Shape;669;g21bb004fa86_0_7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1bb004fa86_0_7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1" name="Google Shape;691;g21bb004fa86_0_7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1bb004fa86_0_8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2" name="Google Shape;712;g21bb004fa86_0_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1bb004fa8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21bb004fa8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g21bb004fa8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1bb004fa86_0_8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g21bb004fa86_0_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1bb004fa86_0_8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5" name="Google Shape;755;g21bb004fa86_0_8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1bb004fa86_0_9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7" name="Google Shape;777;g21bb004fa86_0_9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1bcf95681a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9" name="Google Shape;799;g21bcf95681a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1bcf95681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0" name="Google Shape;820;g21bcf95681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1bcf95681a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2" name="Google Shape;842;g21bcf95681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1bcf95681a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3" name="Google Shape;863;g21bcf95681a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1bcf95681a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g21bcf95681a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1bcf95681a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6" name="Google Shape;906;g21bcf95681a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1bb004fa86_0_9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21bb004fa86_0_9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baf83b1f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21baf83b1f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21baf83b1f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1bcf95681a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8" name="Google Shape;948;g21bcf95681a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1bcf95681a_0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9" name="Google Shape;969;g21bcf95681a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1bd329d9a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1" name="Google Shape;991;g21bd329d9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1bd329d9a7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3" name="Google Shape;1013;g21bd329d9a7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5" name="Google Shape;103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baf83b1f1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21baf83b1f1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21baf83b1f1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bb004fa86_0_2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21bb004fa86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bb004fa86_0_3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21bb004fa86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bb004fa86_0_3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21bb004fa86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bb004fa86_0_3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21bb004fa86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 name="Shape 15"/>
        <p:cNvGrpSpPr/>
        <p:nvPr/>
      </p:nvGrpSpPr>
      <p:grpSpPr>
        <a:xfrm>
          <a:off x="0" y="0"/>
          <a:ext cx="0" cy="0"/>
          <a:chOff x="0" y="0"/>
          <a:chExt cx="0" cy="0"/>
        </a:xfrm>
      </p:grpSpPr>
      <p:sp>
        <p:nvSpPr>
          <p:cNvPr id="16" name="Google Shape;16;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1" name="Shape 51"/>
        <p:cNvGrpSpPr/>
        <p:nvPr/>
      </p:nvGrpSpPr>
      <p:grpSpPr>
        <a:xfrm>
          <a:off x="0" y="0"/>
          <a:ext cx="0" cy="0"/>
          <a:chOff x="0" y="0"/>
          <a:chExt cx="0" cy="0"/>
        </a:xfrm>
      </p:grpSpPr>
      <p:sp>
        <p:nvSpPr>
          <p:cNvPr id="52" name="Google Shape;52;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8" name="Shape 58"/>
        <p:cNvGrpSpPr/>
        <p:nvPr/>
      </p:nvGrpSpPr>
      <p:grpSpPr>
        <a:xfrm>
          <a:off x="0" y="0"/>
          <a:ext cx="0" cy="0"/>
          <a:chOff x="0" y="0"/>
          <a:chExt cx="0" cy="0"/>
        </a:xfrm>
      </p:grpSpPr>
      <p:sp>
        <p:nvSpPr>
          <p:cNvPr id="59" name="Google Shape;59;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7" name="Shape 67"/>
        <p:cNvGrpSpPr/>
        <p:nvPr/>
      </p:nvGrpSpPr>
      <p:grpSpPr>
        <a:xfrm>
          <a:off x="0" y="0"/>
          <a:ext cx="0" cy="0"/>
          <a:chOff x="0" y="0"/>
          <a:chExt cx="0" cy="0"/>
        </a:xfrm>
      </p:grpSpPr>
      <p:sp>
        <p:nvSpPr>
          <p:cNvPr id="68" name="Google Shape;68;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2" name="Shape 72"/>
        <p:cNvGrpSpPr/>
        <p:nvPr/>
      </p:nvGrpSpPr>
      <p:grpSpPr>
        <a:xfrm>
          <a:off x="0" y="0"/>
          <a:ext cx="0" cy="0"/>
          <a:chOff x="0" y="0"/>
          <a:chExt cx="0" cy="0"/>
        </a:xfrm>
      </p:grpSpPr>
      <p:sp>
        <p:nvSpPr>
          <p:cNvPr id="73" name="Google Shape;73;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 name="Google Shape;75;p6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9" name="Shape 79"/>
        <p:cNvGrpSpPr/>
        <p:nvPr/>
      </p:nvGrpSpPr>
      <p:grpSpPr>
        <a:xfrm>
          <a:off x="0" y="0"/>
          <a:ext cx="0" cy="0"/>
          <a:chOff x="0" y="0"/>
          <a:chExt cx="0" cy="0"/>
        </a:xfrm>
      </p:grpSpPr>
      <p:sp>
        <p:nvSpPr>
          <p:cNvPr id="80" name="Google Shape;80;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3"/>
          <p:cNvSpPr/>
          <p:nvPr>
            <p:ph idx="2" type="pic"/>
          </p:nvPr>
        </p:nvSpPr>
        <p:spPr>
          <a:xfrm>
            <a:off x="5183188" y="987425"/>
            <a:ext cx="6172200" cy="4873625"/>
          </a:xfrm>
          <a:prstGeom prst="rect">
            <a:avLst/>
          </a:prstGeom>
          <a:noFill/>
          <a:ln>
            <a:noFill/>
          </a:ln>
        </p:spPr>
      </p:sp>
      <p:sp>
        <p:nvSpPr>
          <p:cNvPr id="82" name="Google Shape;82;p6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3" name="Google Shape;83;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6" name="Shape 86"/>
        <p:cNvGrpSpPr/>
        <p:nvPr/>
      </p:nvGrpSpPr>
      <p:grpSpPr>
        <a:xfrm>
          <a:off x="0" y="0"/>
          <a:ext cx="0" cy="0"/>
          <a:chOff x="0" y="0"/>
          <a:chExt cx="0" cy="0"/>
        </a:xfrm>
      </p:grpSpPr>
      <p:sp>
        <p:nvSpPr>
          <p:cNvPr id="87" name="Google Shape;87;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6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2" name="Shape 92"/>
        <p:cNvGrpSpPr/>
        <p:nvPr/>
      </p:nvGrpSpPr>
      <p:grpSpPr>
        <a:xfrm>
          <a:off x="0" y="0"/>
          <a:ext cx="0" cy="0"/>
          <a:chOff x="0" y="0"/>
          <a:chExt cx="0" cy="0"/>
        </a:xfrm>
      </p:grpSpPr>
      <p:sp>
        <p:nvSpPr>
          <p:cNvPr id="93" name="Google Shape;93;p6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6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9" name="Shape 19"/>
        <p:cNvGrpSpPr/>
        <p:nvPr/>
      </p:nvGrpSpPr>
      <p:grpSpPr>
        <a:xfrm>
          <a:off x="0" y="0"/>
          <a:ext cx="0" cy="0"/>
          <a:chOff x="0" y="0"/>
          <a:chExt cx="0" cy="0"/>
        </a:xfrm>
      </p:grpSpPr>
      <p:sp>
        <p:nvSpPr>
          <p:cNvPr id="20" name="Google Shape;2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25" name="Shape 25"/>
        <p:cNvGrpSpPr/>
        <p:nvPr/>
      </p:nvGrpSpPr>
      <p:grpSpPr>
        <a:xfrm>
          <a:off x="0" y="0"/>
          <a:ext cx="0" cy="0"/>
          <a:chOff x="0" y="0"/>
          <a:chExt cx="0" cy="0"/>
        </a:xfrm>
      </p:grpSpPr>
      <p:pic>
        <p:nvPicPr>
          <p:cNvPr descr="Interfaz de usuario gráfica, Texto, Aplicación&#10;&#10;Descripción generada automáticamente" id="26" name="Google Shape;26;p50"/>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s objetos">
  <p:cSld name="1_Dos objetos">
    <p:spTree>
      <p:nvGrpSpPr>
        <p:cNvPr id="27" name="Shape 27"/>
        <p:cNvGrpSpPr/>
        <p:nvPr/>
      </p:nvGrpSpPr>
      <p:grpSpPr>
        <a:xfrm>
          <a:off x="0" y="0"/>
          <a:ext cx="0" cy="0"/>
          <a:chOff x="0" y="0"/>
          <a:chExt cx="0" cy="0"/>
        </a:xfrm>
      </p:grpSpPr>
      <p:pic>
        <p:nvPicPr>
          <p:cNvPr id="28" name="Google Shape;28;p56"/>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34" name="Shape 34"/>
        <p:cNvGrpSpPr/>
        <p:nvPr/>
      </p:nvGrpSpPr>
      <p:grpSpPr>
        <a:xfrm>
          <a:off x="0" y="0"/>
          <a:ext cx="0" cy="0"/>
          <a:chOff x="0" y="0"/>
          <a:chExt cx="0" cy="0"/>
        </a:xfrm>
      </p:grpSpPr>
      <p:pic>
        <p:nvPicPr>
          <p:cNvPr id="35" name="Google Shape;35;p53"/>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36" name="Shape 36"/>
        <p:cNvGrpSpPr/>
        <p:nvPr/>
      </p:nvGrpSpPr>
      <p:grpSpPr>
        <a:xfrm>
          <a:off x="0" y="0"/>
          <a:ext cx="0" cy="0"/>
          <a:chOff x="0" y="0"/>
          <a:chExt cx="0" cy="0"/>
        </a:xfrm>
      </p:grpSpPr>
      <p:pic>
        <p:nvPicPr>
          <p:cNvPr descr="Patrón de fondo&#10;&#10;Descripción generada automáticamente" id="37" name="Google Shape;37;p5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8" name="Google Shape;38;p51"/>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9" name="Shape 39"/>
        <p:cNvGrpSpPr/>
        <p:nvPr/>
      </p:nvGrpSpPr>
      <p:grpSpPr>
        <a:xfrm>
          <a:off x="0" y="0"/>
          <a:ext cx="0" cy="0"/>
          <a:chOff x="0" y="0"/>
          <a:chExt cx="0" cy="0"/>
        </a:xfrm>
      </p:grpSpPr>
      <p:sp>
        <p:nvSpPr>
          <p:cNvPr id="40" name="Google Shape;40;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 name="Google Shape;42;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5" name="Shape 45"/>
        <p:cNvGrpSpPr/>
        <p:nvPr/>
      </p:nvGrpSpPr>
      <p:grpSpPr>
        <a:xfrm>
          <a:off x="0" y="0"/>
          <a:ext cx="0" cy="0"/>
          <a:chOff x="0" y="0"/>
          <a:chExt cx="0" cy="0"/>
        </a:xfrm>
      </p:grpSpPr>
      <p:sp>
        <p:nvSpPr>
          <p:cNvPr id="46" name="Google Shape;46;p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34.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7"/>
          <p:cNvSpPr txBox="1"/>
          <p:nvPr/>
        </p:nvSpPr>
        <p:spPr>
          <a:xfrm>
            <a:off x="1232064" y="810192"/>
            <a:ext cx="3372132" cy="6667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33"/>
              <a:buFont typeface="Arial"/>
              <a:buNone/>
            </a:pPr>
            <a:r>
              <a:rPr b="1" i="0" lang="es-CO" sz="3733" u="none" cap="none" strike="noStrike">
                <a:solidFill>
                  <a:srgbClr val="00324D"/>
                </a:solidFill>
                <a:latin typeface="Work Sans"/>
                <a:ea typeface="Work Sans"/>
                <a:cs typeface="Work Sans"/>
                <a:sym typeface="Work Sans"/>
              </a:rPr>
              <a:t>CONTENIDO</a:t>
            </a:r>
            <a:endParaRPr b="0" i="0" sz="1400" u="none" cap="none" strike="noStrike">
              <a:solidFill>
                <a:srgbClr val="000000"/>
              </a:solidFill>
              <a:latin typeface="Arial"/>
              <a:ea typeface="Arial"/>
              <a:cs typeface="Arial"/>
              <a:sym typeface="Arial"/>
            </a:endParaRPr>
          </a:p>
        </p:txBody>
      </p:sp>
      <p:sp>
        <p:nvSpPr>
          <p:cNvPr id="104" name="Google Shape;104;p7"/>
          <p:cNvSpPr/>
          <p:nvPr/>
        </p:nvSpPr>
        <p:spPr>
          <a:xfrm>
            <a:off x="1373075" y="1483546"/>
            <a:ext cx="1698928" cy="60959"/>
          </a:xfrm>
          <a:prstGeom prst="rect">
            <a:avLst/>
          </a:prstGeom>
          <a:solidFill>
            <a:srgbClr val="82DE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39A900"/>
              </a:solidFill>
              <a:latin typeface="Calibri"/>
              <a:ea typeface="Calibri"/>
              <a:cs typeface="Calibri"/>
              <a:sym typeface="Calibri"/>
            </a:endParaRPr>
          </a:p>
        </p:txBody>
      </p:sp>
      <p:sp>
        <p:nvSpPr>
          <p:cNvPr id="105" name="Google Shape;105;p7"/>
          <p:cNvSpPr txBox="1"/>
          <p:nvPr/>
        </p:nvSpPr>
        <p:spPr>
          <a:xfrm>
            <a:off x="1267452" y="461057"/>
            <a:ext cx="2234505" cy="5027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67"/>
              <a:buFont typeface="Arial"/>
              <a:buNone/>
            </a:pPr>
            <a:r>
              <a:rPr b="0" i="0" lang="es-CO" sz="2667" u="none" cap="none" strike="noStrike">
                <a:solidFill>
                  <a:srgbClr val="00324D"/>
                </a:solidFill>
                <a:latin typeface="Work Sans"/>
                <a:ea typeface="Work Sans"/>
                <a:cs typeface="Work Sans"/>
                <a:sym typeface="Work Sans"/>
              </a:rPr>
              <a:t>TABLA DE</a:t>
            </a:r>
            <a:endParaRPr b="0" i="0" sz="1400" u="none" cap="none" strike="noStrike">
              <a:solidFill>
                <a:srgbClr val="000000"/>
              </a:solidFill>
              <a:latin typeface="Arial"/>
              <a:ea typeface="Arial"/>
              <a:cs typeface="Arial"/>
              <a:sym typeface="Arial"/>
            </a:endParaRPr>
          </a:p>
        </p:txBody>
      </p:sp>
      <p:cxnSp>
        <p:nvCxnSpPr>
          <p:cNvPr id="106" name="Google Shape;106;p7"/>
          <p:cNvCxnSpPr/>
          <p:nvPr/>
        </p:nvCxnSpPr>
        <p:spPr>
          <a:xfrm>
            <a:off x="415047" y="6473523"/>
            <a:ext cx="11413788" cy="0"/>
          </a:xfrm>
          <a:prstGeom prst="straightConnector1">
            <a:avLst/>
          </a:prstGeom>
          <a:noFill/>
          <a:ln cap="flat" cmpd="sng" w="12700">
            <a:solidFill>
              <a:srgbClr val="39A900"/>
            </a:solidFill>
            <a:prstDash val="solid"/>
            <a:miter lim="800000"/>
            <a:headEnd len="sm" w="sm" type="none"/>
            <a:tailEnd len="sm" w="sm" type="none"/>
          </a:ln>
          <a:effectLst>
            <a:outerShdw sx="1000" rotWithShape="0" dist="20000" sy="1000">
              <a:srgbClr val="000000"/>
            </a:outerShdw>
          </a:effectLst>
        </p:spPr>
      </p:cxnSp>
      <p:grpSp>
        <p:nvGrpSpPr>
          <p:cNvPr id="107" name="Google Shape;107;p7"/>
          <p:cNvGrpSpPr/>
          <p:nvPr/>
        </p:nvGrpSpPr>
        <p:grpSpPr>
          <a:xfrm>
            <a:off x="233911" y="72255"/>
            <a:ext cx="266743" cy="528011"/>
            <a:chOff x="141693" y="266421"/>
            <a:chExt cx="287374" cy="396008"/>
          </a:xfrm>
        </p:grpSpPr>
        <p:cxnSp>
          <p:nvCxnSpPr>
            <p:cNvPr id="108" name="Google Shape;108;p7"/>
            <p:cNvCxnSpPr/>
            <p:nvPr/>
          </p:nvCxnSpPr>
          <p:spPr>
            <a:xfrm>
              <a:off x="141698" y="66242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9" name="Google Shape;109;p7"/>
            <p:cNvCxnSpPr/>
            <p:nvPr/>
          </p:nvCxnSpPr>
          <p:spPr>
            <a:xfrm>
              <a:off x="141697" y="61836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10" name="Google Shape;110;p7"/>
            <p:cNvCxnSpPr/>
            <p:nvPr/>
          </p:nvCxnSpPr>
          <p:spPr>
            <a:xfrm>
              <a:off x="141697" y="57309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11" name="Google Shape;111;p7"/>
            <p:cNvCxnSpPr/>
            <p:nvPr/>
          </p:nvCxnSpPr>
          <p:spPr>
            <a:xfrm>
              <a:off x="141696" y="52902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12" name="Google Shape;112;p7"/>
            <p:cNvCxnSpPr/>
            <p:nvPr/>
          </p:nvCxnSpPr>
          <p:spPr>
            <a:xfrm>
              <a:off x="141696" y="488965"/>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13" name="Google Shape;113;p7"/>
            <p:cNvCxnSpPr/>
            <p:nvPr/>
          </p:nvCxnSpPr>
          <p:spPr>
            <a:xfrm>
              <a:off x="141695" y="44489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14" name="Google Shape;114;p7"/>
            <p:cNvCxnSpPr/>
            <p:nvPr/>
          </p:nvCxnSpPr>
          <p:spPr>
            <a:xfrm>
              <a:off x="141695" y="401282"/>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15" name="Google Shape;115;p7"/>
            <p:cNvCxnSpPr/>
            <p:nvPr/>
          </p:nvCxnSpPr>
          <p:spPr>
            <a:xfrm>
              <a:off x="141694" y="357216"/>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16" name="Google Shape;116;p7"/>
            <p:cNvCxnSpPr/>
            <p:nvPr/>
          </p:nvCxnSpPr>
          <p:spPr>
            <a:xfrm>
              <a:off x="141694" y="31048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17" name="Google Shape;117;p7"/>
            <p:cNvCxnSpPr/>
            <p:nvPr/>
          </p:nvCxnSpPr>
          <p:spPr>
            <a:xfrm>
              <a:off x="141693" y="266421"/>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118" name="Google Shape;118;p7"/>
          <p:cNvSpPr/>
          <p:nvPr/>
        </p:nvSpPr>
        <p:spPr>
          <a:xfrm>
            <a:off x="4806700" y="1958300"/>
            <a:ext cx="5286000" cy="381300"/>
          </a:xfrm>
          <a:prstGeom prst="rect">
            <a:avLst/>
          </a:prstGeom>
          <a:noFill/>
          <a:ln cap="flat" cmpd="sng" w="9525">
            <a:solidFill>
              <a:schemeClr val="lt1"/>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t/>
            </a:r>
            <a:endParaRPr b="0" i="0" sz="1867" u="none" cap="none" strike="noStrike">
              <a:solidFill>
                <a:srgbClr val="3F3F3F"/>
              </a:solidFill>
              <a:latin typeface="Work Sans"/>
              <a:ea typeface="Work Sans"/>
              <a:cs typeface="Work Sans"/>
              <a:sym typeface="Work Sans"/>
            </a:endParaRPr>
          </a:p>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POO</a:t>
            </a:r>
            <a:endParaRPr b="0" i="0" sz="1867" u="none" cap="none" strike="noStrike">
              <a:solidFill>
                <a:srgbClr val="3F3F3F"/>
              </a:solidFill>
              <a:latin typeface="Work Sans"/>
              <a:ea typeface="Work Sans"/>
              <a:cs typeface="Work Sans"/>
              <a:sym typeface="Work Sans"/>
            </a:endParaRPr>
          </a:p>
          <a:p>
            <a:pPr indent="0" lvl="0" marL="0" marR="0" rtl="0" algn="l">
              <a:lnSpc>
                <a:spcPct val="100000"/>
              </a:lnSpc>
              <a:spcBef>
                <a:spcPts val="0"/>
              </a:spcBef>
              <a:spcAft>
                <a:spcPts val="0"/>
              </a:spcAft>
              <a:buClr>
                <a:srgbClr val="3F3F3F"/>
              </a:buClr>
              <a:buSzPts val="1867"/>
              <a:buFont typeface="Arial"/>
              <a:buNone/>
            </a:pPr>
            <a:r>
              <a:t/>
            </a:r>
            <a:endParaRPr b="0" i="0" sz="1867" u="none" cap="none" strike="noStrike">
              <a:solidFill>
                <a:srgbClr val="3F3F3F"/>
              </a:solidFill>
              <a:latin typeface="Work Sans"/>
              <a:ea typeface="Work Sans"/>
              <a:cs typeface="Work Sans"/>
              <a:sym typeface="Work Sans"/>
            </a:endParaRPr>
          </a:p>
        </p:txBody>
      </p:sp>
      <p:sp>
        <p:nvSpPr>
          <p:cNvPr id="119" name="Google Shape;119;p7"/>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pic>
        <p:nvPicPr>
          <p:cNvPr id="120" name="Google Shape;120;p7"/>
          <p:cNvPicPr preferRelativeResize="0"/>
          <p:nvPr/>
        </p:nvPicPr>
        <p:blipFill rotWithShape="1">
          <a:blip r:embed="rId3">
            <a:alphaModFix/>
          </a:blip>
          <a:srcRect b="0" l="0" r="0" t="0"/>
          <a:stretch/>
        </p:blipFill>
        <p:spPr>
          <a:xfrm>
            <a:off x="3950326" y="1757247"/>
            <a:ext cx="788965" cy="783309"/>
          </a:xfrm>
          <a:prstGeom prst="rect">
            <a:avLst/>
          </a:prstGeom>
          <a:noFill/>
          <a:ln>
            <a:noFill/>
          </a:ln>
          <a:effectLst>
            <a:outerShdw blurRad="50800" rotWithShape="0" algn="tl" dir="2700000" dist="38100">
              <a:srgbClr val="000000">
                <a:alpha val="40000"/>
              </a:srgbClr>
            </a:outerShdw>
          </a:effectLst>
        </p:spPr>
      </p:pic>
      <p:sp>
        <p:nvSpPr>
          <p:cNvPr id="121" name="Google Shape;121;p7"/>
          <p:cNvSpPr/>
          <p:nvPr/>
        </p:nvSpPr>
        <p:spPr>
          <a:xfrm>
            <a:off x="3882912" y="2691696"/>
            <a:ext cx="923700" cy="895500"/>
          </a:xfrm>
          <a:prstGeom prst="rect">
            <a:avLst/>
          </a:prstGeom>
          <a:noFill/>
          <a:ln cap="flat" cmpd="sng" w="19050">
            <a:solidFill>
              <a:srgbClr val="980000"/>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22" name="Google Shape;122;p7"/>
          <p:cNvSpPr/>
          <p:nvPr/>
        </p:nvSpPr>
        <p:spPr>
          <a:xfrm>
            <a:off x="3994272" y="1798390"/>
            <a:ext cx="701100" cy="7011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01</a:t>
            </a:r>
            <a:endParaRPr b="0" i="0" sz="1400" u="none" cap="none" strike="noStrike">
              <a:solidFill>
                <a:srgbClr val="000000"/>
              </a:solidFill>
              <a:latin typeface="Arial"/>
              <a:ea typeface="Arial"/>
              <a:cs typeface="Arial"/>
              <a:sym typeface="Arial"/>
            </a:endParaRPr>
          </a:p>
        </p:txBody>
      </p:sp>
      <p:pic>
        <p:nvPicPr>
          <p:cNvPr descr="Logotipo&#10;&#10;Descripción generada automáticamente" id="123" name="Google Shape;123;p7"/>
          <p:cNvPicPr preferRelativeResize="0"/>
          <p:nvPr/>
        </p:nvPicPr>
        <p:blipFill rotWithShape="1">
          <a:blip r:embed="rId4">
            <a:alphaModFix/>
          </a:blip>
          <a:srcRect b="0" l="0" r="0" t="0"/>
          <a:stretch/>
        </p:blipFill>
        <p:spPr>
          <a:xfrm>
            <a:off x="10447299" y="469709"/>
            <a:ext cx="1261875" cy="1231395"/>
          </a:xfrm>
          <a:prstGeom prst="rect">
            <a:avLst/>
          </a:prstGeom>
          <a:noFill/>
          <a:ln>
            <a:noFill/>
          </a:ln>
        </p:spPr>
      </p:pic>
      <p:sp>
        <p:nvSpPr>
          <p:cNvPr id="124" name="Google Shape;124;p7"/>
          <p:cNvSpPr/>
          <p:nvPr/>
        </p:nvSpPr>
        <p:spPr>
          <a:xfrm>
            <a:off x="4806700" y="2948900"/>
            <a:ext cx="5286000" cy="381300"/>
          </a:xfrm>
          <a:prstGeom prst="rect">
            <a:avLst/>
          </a:prstGeom>
          <a:noFill/>
          <a:ln cap="flat" cmpd="sng" w="9525">
            <a:solidFill>
              <a:schemeClr val="lt1"/>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t/>
            </a:r>
            <a:endParaRPr b="0" i="0" sz="1867" u="none" cap="none" strike="noStrike">
              <a:solidFill>
                <a:srgbClr val="3F3F3F"/>
              </a:solidFill>
              <a:latin typeface="Work Sans"/>
              <a:ea typeface="Work Sans"/>
              <a:cs typeface="Work Sans"/>
              <a:sym typeface="Work Sans"/>
            </a:endParaRPr>
          </a:p>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DIAGRAMA DE CLASES </a:t>
            </a:r>
            <a:r>
              <a:rPr lang="es-CO" sz="1867">
                <a:solidFill>
                  <a:srgbClr val="3F3F3F"/>
                </a:solidFill>
                <a:latin typeface="Work Sans"/>
                <a:ea typeface="Work Sans"/>
                <a:cs typeface="Work Sans"/>
                <a:sym typeface="Work Sans"/>
              </a:rPr>
              <a:t>P4</a:t>
            </a:r>
            <a:endParaRPr b="0" i="0" sz="1867" u="none" cap="none" strike="noStrike">
              <a:solidFill>
                <a:srgbClr val="3F3F3F"/>
              </a:solidFill>
              <a:latin typeface="Work Sans"/>
              <a:ea typeface="Work Sans"/>
              <a:cs typeface="Work Sans"/>
              <a:sym typeface="Work Sans"/>
            </a:endParaRPr>
          </a:p>
          <a:p>
            <a:pPr indent="0" lvl="0" marL="0" marR="0" rtl="0" algn="l">
              <a:lnSpc>
                <a:spcPct val="100000"/>
              </a:lnSpc>
              <a:spcBef>
                <a:spcPts val="0"/>
              </a:spcBef>
              <a:spcAft>
                <a:spcPts val="0"/>
              </a:spcAft>
              <a:buClr>
                <a:srgbClr val="3F3F3F"/>
              </a:buClr>
              <a:buSzPts val="1867"/>
              <a:buFont typeface="Arial"/>
              <a:buNone/>
            </a:pPr>
            <a:r>
              <a:t/>
            </a:r>
            <a:endParaRPr b="0" i="0" sz="1867" u="none" cap="none" strike="noStrike">
              <a:solidFill>
                <a:srgbClr val="3F3F3F"/>
              </a:solidFill>
              <a:latin typeface="Work Sans"/>
              <a:ea typeface="Work Sans"/>
              <a:cs typeface="Work Sans"/>
              <a:sym typeface="Work Sans"/>
            </a:endParaRPr>
          </a:p>
        </p:txBody>
      </p:sp>
      <p:pic>
        <p:nvPicPr>
          <p:cNvPr id="125" name="Google Shape;125;p7"/>
          <p:cNvPicPr preferRelativeResize="0"/>
          <p:nvPr/>
        </p:nvPicPr>
        <p:blipFill rotWithShape="1">
          <a:blip r:embed="rId5">
            <a:alphaModFix/>
          </a:blip>
          <a:srcRect b="0" l="0" r="0" t="0"/>
          <a:stretch/>
        </p:blipFill>
        <p:spPr>
          <a:xfrm>
            <a:off x="3950326" y="2747847"/>
            <a:ext cx="788965" cy="783309"/>
          </a:xfrm>
          <a:prstGeom prst="rect">
            <a:avLst/>
          </a:prstGeom>
          <a:noFill/>
          <a:ln>
            <a:noFill/>
          </a:ln>
          <a:effectLst>
            <a:outerShdw blurRad="50800" rotWithShape="0" algn="tl" dir="2700000" dist="38100">
              <a:srgbClr val="000000">
                <a:alpha val="40000"/>
              </a:srgbClr>
            </a:outerShdw>
          </a:effectLst>
        </p:spPr>
      </p:pic>
      <p:sp>
        <p:nvSpPr>
          <p:cNvPr id="126" name="Google Shape;126;p7"/>
          <p:cNvSpPr/>
          <p:nvPr/>
        </p:nvSpPr>
        <p:spPr>
          <a:xfrm>
            <a:off x="3994272" y="2820715"/>
            <a:ext cx="701100" cy="7011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grpSp>
        <p:nvGrpSpPr>
          <p:cNvPr id="301" name="Google Shape;301;g21bb004fa86_0_374"/>
          <p:cNvGrpSpPr/>
          <p:nvPr/>
        </p:nvGrpSpPr>
        <p:grpSpPr>
          <a:xfrm>
            <a:off x="233910" y="382211"/>
            <a:ext cx="266769" cy="527997"/>
            <a:chOff x="141693" y="266421"/>
            <a:chExt cx="287405" cy="396008"/>
          </a:xfrm>
        </p:grpSpPr>
        <p:cxnSp>
          <p:nvCxnSpPr>
            <p:cNvPr id="302" name="Google Shape;302;g21bb004fa86_0_374"/>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03" name="Google Shape;303;g21bb004fa86_0_374"/>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04" name="Google Shape;304;g21bb004fa86_0_374"/>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05" name="Google Shape;305;g21bb004fa86_0_374"/>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06" name="Google Shape;306;g21bb004fa86_0_374"/>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07" name="Google Shape;307;g21bb004fa86_0_374"/>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08" name="Google Shape;308;g21bb004fa86_0_374"/>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09" name="Google Shape;309;g21bb004fa86_0_374"/>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10" name="Google Shape;310;g21bb004fa86_0_374"/>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11" name="Google Shape;311;g21bb004fa86_0_374"/>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312" name="Google Shape;312;g21bb004fa86_0_374"/>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313" name="Google Shape;313;g21bb004fa86_0_374"/>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314" name="Google Shape;314;g21bb004fa86_0_374"/>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 name="Google Shape;315;g21bb004fa86_0_374"/>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6" name="Google Shape;316;g21bb004fa86_0_374"/>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317" name="Google Shape;317;g21bb004fa86_0_374"/>
          <p:cNvSpPr txBox="1"/>
          <p:nvPr/>
        </p:nvSpPr>
        <p:spPr>
          <a:xfrm>
            <a:off x="659025" y="1146375"/>
            <a:ext cx="9453000" cy="5094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Interpretación de un diagrama de clases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Los diagramas de clases se pueden interpretar analizando sus diferentes elementos:</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1" i="0" lang="es-CO" sz="2500" u="none" cap="none" strike="noStrike">
                <a:solidFill>
                  <a:srgbClr val="3F3F3F"/>
                </a:solidFill>
                <a:latin typeface="Work Sans"/>
                <a:ea typeface="Work Sans"/>
                <a:cs typeface="Work Sans"/>
                <a:sym typeface="Work Sans"/>
              </a:rPr>
              <a:t>Clases</a:t>
            </a:r>
            <a:r>
              <a:rPr b="0" i="0" lang="es-CO" sz="2500" u="none" cap="none" strike="noStrike">
                <a:solidFill>
                  <a:srgbClr val="3F3F3F"/>
                </a:solidFill>
                <a:latin typeface="Work Sans"/>
                <a:ea typeface="Work Sans"/>
                <a:cs typeface="Work Sans"/>
                <a:sym typeface="Work Sans"/>
              </a:rPr>
              <a:t>: Las clases se representan por rectángulos. El nombre de la clase se escribe en la parte superior del rectángulo.</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1" i="0" lang="es-CO" sz="2500" u="none" cap="none" strike="noStrike">
                <a:solidFill>
                  <a:srgbClr val="3F3F3F"/>
                </a:solidFill>
                <a:latin typeface="Work Sans"/>
                <a:ea typeface="Work Sans"/>
                <a:cs typeface="Work Sans"/>
                <a:sym typeface="Work Sans"/>
              </a:rPr>
              <a:t>Atributos</a:t>
            </a:r>
            <a:r>
              <a:rPr b="0" i="0" lang="es-CO" sz="2500" u="none" cap="none" strike="noStrike">
                <a:solidFill>
                  <a:srgbClr val="3F3F3F"/>
                </a:solidFill>
                <a:latin typeface="Work Sans"/>
                <a:ea typeface="Work Sans"/>
                <a:cs typeface="Work Sans"/>
                <a:sym typeface="Work Sans"/>
              </a:rPr>
              <a:t>: Los atributos se enumeran dentro del rectángulo de la clase. Cada atributo se escribe como nombre_atributo: tipo_dato.</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g21bb004fa86_0_394"/>
          <p:cNvGrpSpPr/>
          <p:nvPr/>
        </p:nvGrpSpPr>
        <p:grpSpPr>
          <a:xfrm>
            <a:off x="233910" y="382211"/>
            <a:ext cx="266769" cy="527997"/>
            <a:chOff x="141693" y="266421"/>
            <a:chExt cx="287405" cy="396008"/>
          </a:xfrm>
        </p:grpSpPr>
        <p:cxnSp>
          <p:nvCxnSpPr>
            <p:cNvPr id="323" name="Google Shape;323;g21bb004fa86_0_394"/>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24" name="Google Shape;324;g21bb004fa86_0_394"/>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25" name="Google Shape;325;g21bb004fa86_0_394"/>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26" name="Google Shape;326;g21bb004fa86_0_394"/>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27" name="Google Shape;327;g21bb004fa86_0_394"/>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28" name="Google Shape;328;g21bb004fa86_0_394"/>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29" name="Google Shape;329;g21bb004fa86_0_394"/>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30" name="Google Shape;330;g21bb004fa86_0_394"/>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31" name="Google Shape;331;g21bb004fa86_0_394"/>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32" name="Google Shape;332;g21bb004fa86_0_394"/>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333" name="Google Shape;333;g21bb004fa86_0_394"/>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334" name="Google Shape;334;g21bb004fa86_0_394"/>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335" name="Google Shape;335;g21bb004fa86_0_394"/>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g21bb004fa86_0_394"/>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7" name="Google Shape;337;g21bb004fa86_0_394"/>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338" name="Google Shape;338;g21bb004fa86_0_394"/>
          <p:cNvSpPr txBox="1"/>
          <p:nvPr/>
        </p:nvSpPr>
        <p:spPr>
          <a:xfrm>
            <a:off x="659025" y="1146375"/>
            <a:ext cx="9453000" cy="5094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Interpretación de un diagrama de clases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Los diagramas de clases se pueden interpretar analizando sus diferentes elementos:</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1" i="0" lang="es-CO" sz="2500" u="none" cap="none" strike="noStrike">
                <a:solidFill>
                  <a:srgbClr val="3F3F3F"/>
                </a:solidFill>
                <a:latin typeface="Work Sans"/>
                <a:ea typeface="Work Sans"/>
                <a:cs typeface="Work Sans"/>
                <a:sym typeface="Work Sans"/>
              </a:rPr>
              <a:t>Métodos</a:t>
            </a:r>
            <a:r>
              <a:rPr b="0" i="0" lang="es-CO" sz="2500" u="none" cap="none" strike="noStrike">
                <a:solidFill>
                  <a:srgbClr val="3F3F3F"/>
                </a:solidFill>
                <a:latin typeface="Work Sans"/>
                <a:ea typeface="Work Sans"/>
                <a:cs typeface="Work Sans"/>
                <a:sym typeface="Work Sans"/>
              </a:rPr>
              <a:t>: Los métodos se enumeran debajo del rectángulo de la clase. Cada método se escribe como nombre_metodo (parámetros): tipo_retorno.</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1" i="0" lang="es-CO" sz="2500" u="none" cap="none" strike="noStrike">
                <a:solidFill>
                  <a:srgbClr val="3F3F3F"/>
                </a:solidFill>
                <a:latin typeface="Work Sans"/>
                <a:ea typeface="Work Sans"/>
                <a:cs typeface="Work Sans"/>
                <a:sym typeface="Work Sans"/>
              </a:rPr>
              <a:t>Relaciones</a:t>
            </a:r>
            <a:r>
              <a:rPr b="0" i="0" lang="es-CO" sz="2500" u="none" cap="none" strike="noStrike">
                <a:solidFill>
                  <a:srgbClr val="3F3F3F"/>
                </a:solidFill>
                <a:latin typeface="Work Sans"/>
                <a:ea typeface="Work Sans"/>
                <a:cs typeface="Work Sans"/>
                <a:sym typeface="Work Sans"/>
              </a:rPr>
              <a:t>: Las relaciones entre clases se muestran usando diferentes tipos de líneas y símbolos. El tipo de relación se indica por el símbolo utilizado. </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grpSp>
        <p:nvGrpSpPr>
          <p:cNvPr id="343" name="Google Shape;343;g21bb004fa86_0_414"/>
          <p:cNvGrpSpPr/>
          <p:nvPr/>
        </p:nvGrpSpPr>
        <p:grpSpPr>
          <a:xfrm>
            <a:off x="233910" y="382211"/>
            <a:ext cx="266769" cy="527997"/>
            <a:chOff x="141693" y="266421"/>
            <a:chExt cx="287405" cy="396008"/>
          </a:xfrm>
        </p:grpSpPr>
        <p:cxnSp>
          <p:nvCxnSpPr>
            <p:cNvPr id="344" name="Google Shape;344;g21bb004fa86_0_414"/>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45" name="Google Shape;345;g21bb004fa86_0_414"/>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46" name="Google Shape;346;g21bb004fa86_0_414"/>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47" name="Google Shape;347;g21bb004fa86_0_414"/>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48" name="Google Shape;348;g21bb004fa86_0_414"/>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49" name="Google Shape;349;g21bb004fa86_0_414"/>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50" name="Google Shape;350;g21bb004fa86_0_414"/>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51" name="Google Shape;351;g21bb004fa86_0_414"/>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52" name="Google Shape;352;g21bb004fa86_0_414"/>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53" name="Google Shape;353;g21bb004fa86_0_414"/>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354" name="Google Shape;354;g21bb004fa86_0_414"/>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355" name="Google Shape;355;g21bb004fa86_0_414"/>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356" name="Google Shape;356;g21bb004fa86_0_414"/>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g21bb004fa86_0_414"/>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58" name="Google Shape;358;g21bb004fa86_0_414"/>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359" name="Google Shape;359;g21bb004fa86_0_414"/>
          <p:cNvSpPr txBox="1"/>
          <p:nvPr/>
        </p:nvSpPr>
        <p:spPr>
          <a:xfrm>
            <a:off x="659025" y="1146375"/>
            <a:ext cx="9453000" cy="278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Interpretación de un diagrama de clases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Cada clase se representa por un rectángulo con tres compartimentos</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 Nombre de la clase</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 Atributos de la clase</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 Operaciones de la clase</a:t>
            </a:r>
            <a:endParaRPr b="0" i="0" sz="2500" u="none" cap="none" strike="noStrike">
              <a:solidFill>
                <a:srgbClr val="3F3F3F"/>
              </a:solidFill>
              <a:latin typeface="Work Sans"/>
              <a:ea typeface="Work Sans"/>
              <a:cs typeface="Work Sans"/>
              <a:sym typeface="Work Sans"/>
            </a:endParaRPr>
          </a:p>
        </p:txBody>
      </p:sp>
      <p:pic>
        <p:nvPicPr>
          <p:cNvPr id="360" name="Google Shape;360;g21bb004fa86_0_414"/>
          <p:cNvPicPr preferRelativeResize="0"/>
          <p:nvPr/>
        </p:nvPicPr>
        <p:blipFill rotWithShape="1">
          <a:blip r:embed="rId4">
            <a:alphaModFix/>
          </a:blip>
          <a:srcRect b="0" l="0" r="0" t="0"/>
          <a:stretch/>
        </p:blipFill>
        <p:spPr>
          <a:xfrm>
            <a:off x="152400" y="4084875"/>
            <a:ext cx="5160117" cy="2620725"/>
          </a:xfrm>
          <a:prstGeom prst="rect">
            <a:avLst/>
          </a:prstGeom>
          <a:noFill/>
          <a:ln>
            <a:noFill/>
          </a:ln>
        </p:spPr>
      </p:pic>
      <p:pic>
        <p:nvPicPr>
          <p:cNvPr id="361" name="Google Shape;361;g21bb004fa86_0_414"/>
          <p:cNvPicPr preferRelativeResize="0"/>
          <p:nvPr/>
        </p:nvPicPr>
        <p:blipFill rotWithShape="1">
          <a:blip r:embed="rId5">
            <a:alphaModFix/>
          </a:blip>
          <a:srcRect b="0" l="0" r="0" t="0"/>
          <a:stretch/>
        </p:blipFill>
        <p:spPr>
          <a:xfrm>
            <a:off x="6578454" y="2752325"/>
            <a:ext cx="2959200" cy="3945638"/>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pSp>
        <p:nvGrpSpPr>
          <p:cNvPr id="366" name="Google Shape;366;g21bb004fa86_0_458"/>
          <p:cNvGrpSpPr/>
          <p:nvPr/>
        </p:nvGrpSpPr>
        <p:grpSpPr>
          <a:xfrm>
            <a:off x="233910" y="382211"/>
            <a:ext cx="266769" cy="527997"/>
            <a:chOff x="141693" y="266421"/>
            <a:chExt cx="287405" cy="396008"/>
          </a:xfrm>
        </p:grpSpPr>
        <p:cxnSp>
          <p:nvCxnSpPr>
            <p:cNvPr id="367" name="Google Shape;367;g21bb004fa86_0_458"/>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68" name="Google Shape;368;g21bb004fa86_0_458"/>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69" name="Google Shape;369;g21bb004fa86_0_458"/>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70" name="Google Shape;370;g21bb004fa86_0_458"/>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71" name="Google Shape;371;g21bb004fa86_0_458"/>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72" name="Google Shape;372;g21bb004fa86_0_458"/>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73" name="Google Shape;373;g21bb004fa86_0_458"/>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74" name="Google Shape;374;g21bb004fa86_0_458"/>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75" name="Google Shape;375;g21bb004fa86_0_458"/>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76" name="Google Shape;376;g21bb004fa86_0_458"/>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377" name="Google Shape;377;g21bb004fa86_0_458"/>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378" name="Google Shape;378;g21bb004fa86_0_458"/>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379" name="Google Shape;379;g21bb004fa86_0_458"/>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0" name="Google Shape;380;g21bb004fa86_0_458"/>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81" name="Google Shape;381;g21bb004fa86_0_458"/>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382" name="Google Shape;382;g21bb004fa86_0_458"/>
          <p:cNvSpPr txBox="1"/>
          <p:nvPr/>
        </p:nvSpPr>
        <p:spPr>
          <a:xfrm>
            <a:off x="659025" y="1146375"/>
            <a:ext cx="9453000" cy="5094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Encapsulación</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Ocultamiento de los datos de un objeto de tal forma que solo sean accesibles mediante operaciones definidas por el propio objeto</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La encapsulación presenta una serie de ventajas</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Se protegen los datos privados del objeto de lecturas y escrituras no permitidas</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Permite una mejor estructuración y manipulación de los datos</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Los atributos de un objeto no deberían ser manipulables directamente por el resto de los objetos.</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g21bb004fa86_0_436"/>
          <p:cNvGrpSpPr/>
          <p:nvPr/>
        </p:nvGrpSpPr>
        <p:grpSpPr>
          <a:xfrm>
            <a:off x="233910" y="382211"/>
            <a:ext cx="266769" cy="527997"/>
            <a:chOff x="141693" y="266421"/>
            <a:chExt cx="287405" cy="396008"/>
          </a:xfrm>
        </p:grpSpPr>
        <p:cxnSp>
          <p:nvCxnSpPr>
            <p:cNvPr id="388" name="Google Shape;388;g21bb004fa86_0_436"/>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89" name="Google Shape;389;g21bb004fa86_0_436"/>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0" name="Google Shape;390;g21bb004fa86_0_436"/>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1" name="Google Shape;391;g21bb004fa86_0_436"/>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2" name="Google Shape;392;g21bb004fa86_0_436"/>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3" name="Google Shape;393;g21bb004fa86_0_436"/>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4" name="Google Shape;394;g21bb004fa86_0_436"/>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5" name="Google Shape;395;g21bb004fa86_0_436"/>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6" name="Google Shape;396;g21bb004fa86_0_436"/>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7" name="Google Shape;397;g21bb004fa86_0_436"/>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398" name="Google Shape;398;g21bb004fa86_0_436"/>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399" name="Google Shape;399;g21bb004fa86_0_436"/>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400" name="Google Shape;400;g21bb004fa86_0_436"/>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1" name="Google Shape;401;g21bb004fa86_0_436"/>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02" name="Google Shape;402;g21bb004fa86_0_436"/>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403" name="Google Shape;403;g21bb004fa86_0_436"/>
          <p:cNvSpPr txBox="1"/>
          <p:nvPr/>
        </p:nvSpPr>
        <p:spPr>
          <a:xfrm>
            <a:off x="659025" y="1146375"/>
            <a:ext cx="9453000" cy="3432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Encapsulación</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En UML, los niveles de encapsulación vienen heredados de C++</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0" i="0" lang="es-CO" sz="2300" u="none" cap="none" strike="noStrike">
                <a:solidFill>
                  <a:srgbClr val="3F3F3F"/>
                </a:solidFill>
                <a:latin typeface="Work Sans"/>
                <a:ea typeface="Work Sans"/>
                <a:cs typeface="Work Sans"/>
                <a:sym typeface="Work Sans"/>
              </a:rPr>
              <a:t>- Privado: Atributo o proceso totalmente invisible</a:t>
            </a:r>
            <a:endParaRPr b="0" i="0" sz="23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0" i="0" lang="es-CO" sz="2300" u="none" cap="none" strike="noStrike">
                <a:solidFill>
                  <a:srgbClr val="3F3F3F"/>
                </a:solidFill>
                <a:latin typeface="Work Sans"/>
                <a:ea typeface="Work Sans"/>
                <a:cs typeface="Work Sans"/>
                <a:sym typeface="Work Sans"/>
              </a:rPr>
              <a:t># Protegido: Visibles para las clases amigas (friends) o para clases derivadas de la original</a:t>
            </a:r>
            <a:endParaRPr b="0" i="0" sz="23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0" i="0" lang="es-CO" sz="2300" u="none" cap="none" strike="noStrike">
                <a:solidFill>
                  <a:srgbClr val="3F3F3F"/>
                </a:solidFill>
                <a:latin typeface="Work Sans"/>
                <a:ea typeface="Work Sans"/>
                <a:cs typeface="Work Sans"/>
                <a:sym typeface="Work Sans"/>
              </a:rPr>
              <a:t>+ Públicos: Visibles a otras clases</a:t>
            </a:r>
            <a:endParaRPr b="0" i="0" sz="23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grpSp>
        <p:nvGrpSpPr>
          <p:cNvPr id="408" name="Google Shape;408;g21bb004fa86_0_478"/>
          <p:cNvGrpSpPr/>
          <p:nvPr/>
        </p:nvGrpSpPr>
        <p:grpSpPr>
          <a:xfrm>
            <a:off x="233910" y="382211"/>
            <a:ext cx="266769" cy="527997"/>
            <a:chOff x="141693" y="266421"/>
            <a:chExt cx="287405" cy="396008"/>
          </a:xfrm>
        </p:grpSpPr>
        <p:cxnSp>
          <p:nvCxnSpPr>
            <p:cNvPr id="409" name="Google Shape;409;g21bb004fa86_0_478"/>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0" name="Google Shape;410;g21bb004fa86_0_478"/>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1" name="Google Shape;411;g21bb004fa86_0_478"/>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2" name="Google Shape;412;g21bb004fa86_0_478"/>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3" name="Google Shape;413;g21bb004fa86_0_478"/>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4" name="Google Shape;414;g21bb004fa86_0_478"/>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5" name="Google Shape;415;g21bb004fa86_0_478"/>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6" name="Google Shape;416;g21bb004fa86_0_478"/>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7" name="Google Shape;417;g21bb004fa86_0_478"/>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18" name="Google Shape;418;g21bb004fa86_0_478"/>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19" name="Google Shape;419;g21bb004fa86_0_478"/>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420" name="Google Shape;420;g21bb004fa86_0_478"/>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421" name="Google Shape;421;g21bb004fa86_0_478"/>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2" name="Google Shape;422;g21bb004fa86_0_478"/>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23" name="Google Shape;423;g21bb004fa86_0_478"/>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424" name="Google Shape;424;g21bb004fa86_0_478"/>
          <p:cNvSpPr txBox="1"/>
          <p:nvPr/>
        </p:nvSpPr>
        <p:spPr>
          <a:xfrm>
            <a:off x="659025" y="1146375"/>
            <a:ext cx="9453000" cy="5094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Relaciones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1" i="0" lang="es-CO" sz="2500" u="none" cap="none" strike="noStrike">
                <a:solidFill>
                  <a:srgbClr val="3F3F3F"/>
                </a:solidFill>
                <a:latin typeface="Work Sans"/>
                <a:ea typeface="Work Sans"/>
                <a:cs typeface="Work Sans"/>
                <a:sym typeface="Work Sans"/>
              </a:rPr>
              <a:t>Asociación</a:t>
            </a:r>
            <a:r>
              <a:rPr b="0" i="0" lang="es-CO" sz="2500" u="none" cap="none" strike="noStrike">
                <a:solidFill>
                  <a:srgbClr val="3F3F3F"/>
                </a:solidFill>
                <a:latin typeface="Work Sans"/>
                <a:ea typeface="Work Sans"/>
                <a:cs typeface="Work Sans"/>
                <a:sym typeface="Work Sans"/>
              </a:rPr>
              <a:t>:</a:t>
            </a:r>
            <a:endParaRPr b="0" i="0" sz="2500" u="none" cap="none" strike="noStrike">
              <a:solidFill>
                <a:srgbClr val="3F3F3F"/>
              </a:solidFill>
              <a:latin typeface="Work Sans"/>
              <a:ea typeface="Work Sans"/>
              <a:cs typeface="Work Sans"/>
              <a:sym typeface="Work Sans"/>
            </a:endParaRPr>
          </a:p>
          <a:p>
            <a:pPr indent="-387350" lvl="1" marL="9144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La asociación expresa una conexión entre elementos, esto es, que existe algún tipo de relación entre ambos</a:t>
            </a:r>
            <a:endParaRPr b="0" i="0" sz="2500" u="none" cap="none" strike="noStrike">
              <a:solidFill>
                <a:srgbClr val="3F3F3F"/>
              </a:solidFill>
              <a:latin typeface="Work Sans"/>
              <a:ea typeface="Work Sans"/>
              <a:cs typeface="Work Sans"/>
              <a:sym typeface="Work Sans"/>
            </a:endParaRPr>
          </a:p>
          <a:p>
            <a:pPr indent="-387350" lvl="1" marL="9144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Se representa mediante una línea que une ambas clases. Se puede indicar el tipo de asociación y el sentido de la misma</a:t>
            </a:r>
            <a:endParaRPr b="0" i="0" sz="2500" u="none" cap="none" strike="noStrike">
              <a:solidFill>
                <a:srgbClr val="3F3F3F"/>
              </a:solidFill>
              <a:latin typeface="Work Sans"/>
              <a:ea typeface="Work Sans"/>
              <a:cs typeface="Work Sans"/>
              <a:sym typeface="Work Sans"/>
            </a:endParaRPr>
          </a:p>
          <a:p>
            <a:pPr indent="-387350" lvl="1" marL="9144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Se indica la multiplicidad de cada clase, que representa con cuantos objetos de la clase unida por la asociación se puede relacionar un objeto determinado</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grpSp>
        <p:nvGrpSpPr>
          <p:cNvPr id="429" name="Google Shape;429;g21bb004fa86_0_500"/>
          <p:cNvGrpSpPr/>
          <p:nvPr/>
        </p:nvGrpSpPr>
        <p:grpSpPr>
          <a:xfrm>
            <a:off x="233910" y="382211"/>
            <a:ext cx="266769" cy="527997"/>
            <a:chOff x="141693" y="266421"/>
            <a:chExt cx="287405" cy="396008"/>
          </a:xfrm>
        </p:grpSpPr>
        <p:cxnSp>
          <p:nvCxnSpPr>
            <p:cNvPr id="430" name="Google Shape;430;g21bb004fa86_0_500"/>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31" name="Google Shape;431;g21bb004fa86_0_500"/>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32" name="Google Shape;432;g21bb004fa86_0_500"/>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33" name="Google Shape;433;g21bb004fa86_0_500"/>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34" name="Google Shape;434;g21bb004fa86_0_500"/>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35" name="Google Shape;435;g21bb004fa86_0_500"/>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36" name="Google Shape;436;g21bb004fa86_0_500"/>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37" name="Google Shape;437;g21bb004fa86_0_500"/>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38" name="Google Shape;438;g21bb004fa86_0_500"/>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39" name="Google Shape;439;g21bb004fa86_0_500"/>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40" name="Google Shape;440;g21bb004fa86_0_500"/>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441" name="Google Shape;441;g21bb004fa86_0_500"/>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442" name="Google Shape;442;g21bb004fa86_0_500"/>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3" name="Google Shape;443;g21bb004fa86_0_500"/>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44" name="Google Shape;444;g21bb004fa86_0_500"/>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445" name="Google Shape;445;g21bb004fa86_0_500"/>
          <p:cNvSpPr txBox="1"/>
          <p:nvPr/>
        </p:nvSpPr>
        <p:spPr>
          <a:xfrm>
            <a:off x="659025" y="1146375"/>
            <a:ext cx="9453000" cy="1246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Relaciones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1" i="0" lang="es-CO" sz="2500" u="none" cap="none" strike="noStrike">
                <a:solidFill>
                  <a:srgbClr val="3F3F3F"/>
                </a:solidFill>
                <a:latin typeface="Work Sans"/>
                <a:ea typeface="Work Sans"/>
                <a:cs typeface="Work Sans"/>
                <a:sym typeface="Work Sans"/>
              </a:rPr>
              <a:t>Asociación</a:t>
            </a:r>
            <a:r>
              <a:rPr b="0" i="0" lang="es-CO" sz="2500" u="none" cap="none" strike="noStrike">
                <a:solidFill>
                  <a:srgbClr val="3F3F3F"/>
                </a:solidFill>
                <a:latin typeface="Work Sans"/>
                <a:ea typeface="Work Sans"/>
                <a:cs typeface="Work Sans"/>
                <a:sym typeface="Work Sans"/>
              </a:rPr>
              <a:t>:</a:t>
            </a:r>
            <a:endParaRPr b="0" i="0" sz="2500" u="none" cap="none" strike="noStrike">
              <a:solidFill>
                <a:srgbClr val="3F3F3F"/>
              </a:solidFill>
              <a:latin typeface="Work Sans"/>
              <a:ea typeface="Work Sans"/>
              <a:cs typeface="Work Sans"/>
              <a:sym typeface="Work Sans"/>
            </a:endParaRPr>
          </a:p>
        </p:txBody>
      </p:sp>
      <p:pic>
        <p:nvPicPr>
          <p:cNvPr id="446" name="Google Shape;446;g21bb004fa86_0_500"/>
          <p:cNvPicPr preferRelativeResize="0"/>
          <p:nvPr/>
        </p:nvPicPr>
        <p:blipFill rotWithShape="1">
          <a:blip r:embed="rId4">
            <a:alphaModFix/>
          </a:blip>
          <a:srcRect b="0" l="0" r="0" t="0"/>
          <a:stretch/>
        </p:blipFill>
        <p:spPr>
          <a:xfrm>
            <a:off x="3178530" y="2954901"/>
            <a:ext cx="6996284" cy="2593450"/>
          </a:xfrm>
          <a:prstGeom prst="rect">
            <a:avLst/>
          </a:prstGeom>
          <a:noFill/>
          <a:ln>
            <a:noFill/>
          </a:ln>
        </p:spPr>
      </p:pic>
      <p:pic>
        <p:nvPicPr>
          <p:cNvPr id="447" name="Google Shape;447;g21bb004fa86_0_500"/>
          <p:cNvPicPr preferRelativeResize="0"/>
          <p:nvPr/>
        </p:nvPicPr>
        <p:blipFill rotWithShape="1">
          <a:blip r:embed="rId5">
            <a:alphaModFix/>
          </a:blip>
          <a:srcRect b="0" l="0" r="0" t="0"/>
          <a:stretch/>
        </p:blipFill>
        <p:spPr>
          <a:xfrm>
            <a:off x="946785" y="2867687"/>
            <a:ext cx="1064665" cy="2680675"/>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pSp>
        <p:nvGrpSpPr>
          <p:cNvPr id="452" name="Google Shape;452;g21bb004fa86_0_522"/>
          <p:cNvGrpSpPr/>
          <p:nvPr/>
        </p:nvGrpSpPr>
        <p:grpSpPr>
          <a:xfrm>
            <a:off x="233910" y="382211"/>
            <a:ext cx="266769" cy="527997"/>
            <a:chOff x="141693" y="266421"/>
            <a:chExt cx="287405" cy="396008"/>
          </a:xfrm>
        </p:grpSpPr>
        <p:cxnSp>
          <p:nvCxnSpPr>
            <p:cNvPr id="453" name="Google Shape;453;g21bb004fa86_0_522"/>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4" name="Google Shape;454;g21bb004fa86_0_522"/>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5" name="Google Shape;455;g21bb004fa86_0_522"/>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6" name="Google Shape;456;g21bb004fa86_0_522"/>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7" name="Google Shape;457;g21bb004fa86_0_522"/>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8" name="Google Shape;458;g21bb004fa86_0_522"/>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9" name="Google Shape;459;g21bb004fa86_0_522"/>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60" name="Google Shape;460;g21bb004fa86_0_522"/>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61" name="Google Shape;461;g21bb004fa86_0_522"/>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62" name="Google Shape;462;g21bb004fa86_0_522"/>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63" name="Google Shape;463;g21bb004fa86_0_522"/>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464" name="Google Shape;464;g21bb004fa86_0_522"/>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465" name="Google Shape;465;g21bb004fa86_0_522"/>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 name="Google Shape;466;g21bb004fa86_0_522"/>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67" name="Google Shape;467;g21bb004fa86_0_522"/>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468" name="Google Shape;468;g21bb004fa86_0_522"/>
          <p:cNvSpPr txBox="1"/>
          <p:nvPr/>
        </p:nvSpPr>
        <p:spPr>
          <a:xfrm>
            <a:off x="659025" y="1146375"/>
            <a:ext cx="9453000" cy="163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Relaciones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1" i="0" lang="es-CO" sz="2500" u="none" cap="none" strike="noStrike">
                <a:solidFill>
                  <a:srgbClr val="3F3F3F"/>
                </a:solidFill>
                <a:latin typeface="Work Sans"/>
                <a:ea typeface="Work Sans"/>
                <a:cs typeface="Work Sans"/>
                <a:sym typeface="Work Sans"/>
              </a:rPr>
              <a:t>Asociación con restricciones.</a:t>
            </a:r>
            <a:r>
              <a:rPr b="0" i="0" lang="es-CO" sz="2500" u="none" cap="none" strike="noStrike">
                <a:solidFill>
                  <a:srgbClr val="3F3F3F"/>
                </a:solidFill>
                <a:latin typeface="Work Sans"/>
                <a:ea typeface="Work Sans"/>
                <a:cs typeface="Work Sans"/>
                <a:sym typeface="Work Sans"/>
              </a:rPr>
              <a:t> Indica que solo se realiza la asociación si se cumple una determinada condición</a:t>
            </a:r>
            <a:endParaRPr b="0" i="0" sz="2500" u="none" cap="none" strike="noStrike">
              <a:solidFill>
                <a:srgbClr val="3F3F3F"/>
              </a:solidFill>
              <a:latin typeface="Work Sans"/>
              <a:ea typeface="Work Sans"/>
              <a:cs typeface="Work Sans"/>
              <a:sym typeface="Work Sans"/>
            </a:endParaRPr>
          </a:p>
        </p:txBody>
      </p:sp>
      <p:pic>
        <p:nvPicPr>
          <p:cNvPr id="469" name="Google Shape;469;g21bb004fa86_0_522"/>
          <p:cNvPicPr preferRelativeResize="0"/>
          <p:nvPr/>
        </p:nvPicPr>
        <p:blipFill rotWithShape="1">
          <a:blip r:embed="rId4">
            <a:alphaModFix/>
          </a:blip>
          <a:srcRect b="0" l="0" r="0" t="0"/>
          <a:stretch/>
        </p:blipFill>
        <p:spPr>
          <a:xfrm>
            <a:off x="1442700" y="3584537"/>
            <a:ext cx="7801626" cy="2212950"/>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grpSp>
        <p:nvGrpSpPr>
          <p:cNvPr id="474" name="Google Shape;474;g21bb004fa86_0_568"/>
          <p:cNvGrpSpPr/>
          <p:nvPr/>
        </p:nvGrpSpPr>
        <p:grpSpPr>
          <a:xfrm>
            <a:off x="233910" y="382211"/>
            <a:ext cx="266769" cy="527997"/>
            <a:chOff x="141693" y="266421"/>
            <a:chExt cx="287405" cy="396008"/>
          </a:xfrm>
        </p:grpSpPr>
        <p:cxnSp>
          <p:nvCxnSpPr>
            <p:cNvPr id="475" name="Google Shape;475;g21bb004fa86_0_568"/>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76" name="Google Shape;476;g21bb004fa86_0_568"/>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77" name="Google Shape;477;g21bb004fa86_0_568"/>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78" name="Google Shape;478;g21bb004fa86_0_568"/>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79" name="Google Shape;479;g21bb004fa86_0_568"/>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80" name="Google Shape;480;g21bb004fa86_0_568"/>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81" name="Google Shape;481;g21bb004fa86_0_568"/>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82" name="Google Shape;482;g21bb004fa86_0_568"/>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83" name="Google Shape;483;g21bb004fa86_0_568"/>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84" name="Google Shape;484;g21bb004fa86_0_568"/>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85" name="Google Shape;485;g21bb004fa86_0_568"/>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486" name="Google Shape;486;g21bb004fa86_0_568"/>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487" name="Google Shape;487;g21bb004fa86_0_568"/>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8" name="Google Shape;488;g21bb004fa86_0_568"/>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89" name="Google Shape;489;g21bb004fa86_0_568"/>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490" name="Google Shape;490;g21bb004fa86_0_568"/>
          <p:cNvSpPr txBox="1"/>
          <p:nvPr/>
        </p:nvSpPr>
        <p:spPr>
          <a:xfrm>
            <a:off x="659025" y="1146375"/>
            <a:ext cx="9453000" cy="163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Relaciones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1" i="0" lang="es-CO" sz="2500" u="none" cap="none" strike="noStrike">
                <a:solidFill>
                  <a:srgbClr val="3F3F3F"/>
                </a:solidFill>
                <a:latin typeface="Work Sans"/>
                <a:ea typeface="Work Sans"/>
                <a:cs typeface="Work Sans"/>
                <a:sym typeface="Work Sans"/>
              </a:rPr>
              <a:t>Asociación excluyente. </a:t>
            </a:r>
            <a:r>
              <a:rPr b="0" i="0" lang="es-CO" sz="2500" u="none" cap="none" strike="noStrike">
                <a:solidFill>
                  <a:srgbClr val="3F3F3F"/>
                </a:solidFill>
                <a:latin typeface="Work Sans"/>
                <a:ea typeface="Work Sans"/>
                <a:cs typeface="Work Sans"/>
                <a:sym typeface="Work Sans"/>
              </a:rPr>
              <a:t>Indica que 2 posibles asociaciones no se pueden realizar a la vez</a:t>
            </a:r>
            <a:endParaRPr b="0" i="0" sz="2500" u="none" cap="none" strike="noStrike">
              <a:solidFill>
                <a:srgbClr val="3F3F3F"/>
              </a:solidFill>
              <a:latin typeface="Work Sans"/>
              <a:ea typeface="Work Sans"/>
              <a:cs typeface="Work Sans"/>
              <a:sym typeface="Work Sans"/>
            </a:endParaRPr>
          </a:p>
        </p:txBody>
      </p:sp>
      <p:pic>
        <p:nvPicPr>
          <p:cNvPr id="491" name="Google Shape;491;g21bb004fa86_0_568"/>
          <p:cNvPicPr preferRelativeResize="0"/>
          <p:nvPr/>
        </p:nvPicPr>
        <p:blipFill rotWithShape="1">
          <a:blip r:embed="rId4">
            <a:alphaModFix/>
          </a:blip>
          <a:srcRect b="0" l="0" r="0" t="0"/>
          <a:stretch/>
        </p:blipFill>
        <p:spPr>
          <a:xfrm>
            <a:off x="1849225" y="3213357"/>
            <a:ext cx="6175350" cy="3133525"/>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g21bb004fa86_0_546"/>
          <p:cNvGrpSpPr/>
          <p:nvPr/>
        </p:nvGrpSpPr>
        <p:grpSpPr>
          <a:xfrm>
            <a:off x="233910" y="382211"/>
            <a:ext cx="266769" cy="527997"/>
            <a:chOff x="141693" y="266421"/>
            <a:chExt cx="287405" cy="396008"/>
          </a:xfrm>
        </p:grpSpPr>
        <p:cxnSp>
          <p:nvCxnSpPr>
            <p:cNvPr id="497" name="Google Shape;497;g21bb004fa86_0_546"/>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98" name="Google Shape;498;g21bb004fa86_0_546"/>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99" name="Google Shape;499;g21bb004fa86_0_546"/>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0" name="Google Shape;500;g21bb004fa86_0_546"/>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1" name="Google Shape;501;g21bb004fa86_0_546"/>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2" name="Google Shape;502;g21bb004fa86_0_546"/>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3" name="Google Shape;503;g21bb004fa86_0_546"/>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4" name="Google Shape;504;g21bb004fa86_0_546"/>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5" name="Google Shape;505;g21bb004fa86_0_546"/>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6" name="Google Shape;506;g21bb004fa86_0_546"/>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507" name="Google Shape;507;g21bb004fa86_0_546"/>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508" name="Google Shape;508;g21bb004fa86_0_546"/>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509" name="Google Shape;509;g21bb004fa86_0_546"/>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0" name="Google Shape;510;g21bb004fa86_0_546"/>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11" name="Google Shape;511;g21bb004fa86_0_546"/>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512" name="Google Shape;512;g21bb004fa86_0_546"/>
          <p:cNvSpPr txBox="1"/>
          <p:nvPr/>
        </p:nvSpPr>
        <p:spPr>
          <a:xfrm>
            <a:off x="659025" y="1146375"/>
            <a:ext cx="9453000" cy="3170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Relaciones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1" i="0" lang="es-CO" sz="2500" u="none" cap="none" strike="noStrike">
                <a:solidFill>
                  <a:srgbClr val="3F3F3F"/>
                </a:solidFill>
                <a:latin typeface="Work Sans"/>
                <a:ea typeface="Work Sans"/>
                <a:cs typeface="Work Sans"/>
                <a:sym typeface="Work Sans"/>
              </a:rPr>
              <a:t>Agregación. </a:t>
            </a:r>
            <a:r>
              <a:rPr b="0" i="0" lang="es-CO" sz="2500" u="none" cap="none" strike="noStrike">
                <a:solidFill>
                  <a:srgbClr val="3F3F3F"/>
                </a:solidFill>
                <a:latin typeface="Work Sans"/>
                <a:ea typeface="Work Sans"/>
                <a:cs typeface="Work Sans"/>
                <a:sym typeface="Work Sans"/>
              </a:rPr>
              <a:t>Una clase puede ser puede estar relacionada por un conjunto de clases que la representen y, sin las cuales, no tenga sentido.</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A esta relación se le llama Agregación o Composición débil, y se representa mediante un rombo blanco</a:t>
            </a:r>
            <a:endParaRPr b="0" i="0" sz="2500" u="none" cap="none" strike="noStrike">
              <a:solidFill>
                <a:srgbClr val="3F3F3F"/>
              </a:solidFill>
              <a:latin typeface="Work Sans"/>
              <a:ea typeface="Work Sans"/>
              <a:cs typeface="Work Sans"/>
              <a:sym typeface="Work Sans"/>
            </a:endParaRPr>
          </a:p>
        </p:txBody>
      </p:sp>
      <p:pic>
        <p:nvPicPr>
          <p:cNvPr id="513" name="Google Shape;513;g21bb004fa86_0_546"/>
          <p:cNvPicPr preferRelativeResize="0"/>
          <p:nvPr/>
        </p:nvPicPr>
        <p:blipFill rotWithShape="1">
          <a:blip r:embed="rId4">
            <a:alphaModFix/>
          </a:blip>
          <a:srcRect b="0" l="0" r="0" t="0"/>
          <a:stretch/>
        </p:blipFill>
        <p:spPr>
          <a:xfrm>
            <a:off x="2733000" y="4451975"/>
            <a:ext cx="4690409" cy="2236125"/>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ec900ff0b4_0_444"/>
          <p:cNvSpPr txBox="1"/>
          <p:nvPr/>
        </p:nvSpPr>
        <p:spPr>
          <a:xfrm>
            <a:off x="916413" y="469700"/>
            <a:ext cx="9108000" cy="528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733"/>
              <a:buFont typeface="Arial"/>
              <a:buNone/>
            </a:pPr>
            <a:r>
              <a:rPr b="1" i="0" lang="es-CO" sz="3433" u="none" cap="none" strike="noStrike">
                <a:solidFill>
                  <a:srgbClr val="00324D"/>
                </a:solidFill>
                <a:latin typeface="Work Sans"/>
                <a:ea typeface="Work Sans"/>
                <a:cs typeface="Work Sans"/>
                <a:sym typeface="Work Sans"/>
              </a:rPr>
              <a:t>PROGRAMACIÓN ORIENTADA A OBJETOS </a:t>
            </a:r>
            <a:endParaRPr b="1" i="0" sz="3433" u="none" cap="none" strike="noStrike">
              <a:solidFill>
                <a:srgbClr val="00324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3733"/>
              <a:buFont typeface="Arial"/>
              <a:buNone/>
            </a:pPr>
            <a:r>
              <a:t/>
            </a:r>
            <a:endParaRPr b="1" i="0" sz="3733" u="none" cap="none" strike="noStrike">
              <a:solidFill>
                <a:srgbClr val="00324D"/>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3733"/>
              <a:buFont typeface="Arial"/>
              <a:buNone/>
            </a:pPr>
            <a:r>
              <a:t/>
            </a:r>
            <a:endParaRPr b="0" i="0" sz="2533" u="none" cap="none" strike="noStrike">
              <a:solidFill>
                <a:srgbClr val="00324D"/>
              </a:solidFill>
              <a:latin typeface="Work Sans"/>
              <a:ea typeface="Work Sans"/>
              <a:cs typeface="Work Sans"/>
              <a:sym typeface="Work Sans"/>
            </a:endParaRPr>
          </a:p>
        </p:txBody>
      </p:sp>
      <p:sp>
        <p:nvSpPr>
          <p:cNvPr id="133" name="Google Shape;133;g2ec900ff0b4_0_444"/>
          <p:cNvSpPr/>
          <p:nvPr/>
        </p:nvSpPr>
        <p:spPr>
          <a:xfrm>
            <a:off x="1373075" y="1483546"/>
            <a:ext cx="1698900" cy="60900"/>
          </a:xfrm>
          <a:prstGeom prst="rect">
            <a:avLst/>
          </a:prstGeom>
          <a:solidFill>
            <a:srgbClr val="82DE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39A900"/>
              </a:solidFill>
              <a:latin typeface="Calibri"/>
              <a:ea typeface="Calibri"/>
              <a:cs typeface="Calibri"/>
              <a:sym typeface="Calibri"/>
            </a:endParaRPr>
          </a:p>
        </p:txBody>
      </p:sp>
      <p:cxnSp>
        <p:nvCxnSpPr>
          <p:cNvPr id="134" name="Google Shape;134;g2ec900ff0b4_0_444"/>
          <p:cNvCxnSpPr/>
          <p:nvPr/>
        </p:nvCxnSpPr>
        <p:spPr>
          <a:xfrm>
            <a:off x="415047" y="6473523"/>
            <a:ext cx="11413800" cy="0"/>
          </a:xfrm>
          <a:prstGeom prst="straightConnector1">
            <a:avLst/>
          </a:prstGeom>
          <a:noFill/>
          <a:ln cap="flat" cmpd="sng" w="12700">
            <a:solidFill>
              <a:srgbClr val="39A900"/>
            </a:solidFill>
            <a:prstDash val="solid"/>
            <a:miter lim="800000"/>
            <a:headEnd len="sm" w="sm" type="none"/>
            <a:tailEnd len="sm" w="sm" type="none"/>
          </a:ln>
          <a:effectLst>
            <a:outerShdw sx="1000" rotWithShape="0" dist="20000" sy="1000">
              <a:srgbClr val="000000"/>
            </a:outerShdw>
          </a:effectLst>
        </p:spPr>
      </p:cxnSp>
      <p:grpSp>
        <p:nvGrpSpPr>
          <p:cNvPr id="135" name="Google Shape;135;g2ec900ff0b4_0_444"/>
          <p:cNvGrpSpPr/>
          <p:nvPr/>
        </p:nvGrpSpPr>
        <p:grpSpPr>
          <a:xfrm>
            <a:off x="233910" y="72246"/>
            <a:ext cx="266769" cy="527997"/>
            <a:chOff x="141693" y="266421"/>
            <a:chExt cx="287405" cy="396008"/>
          </a:xfrm>
        </p:grpSpPr>
        <p:cxnSp>
          <p:nvCxnSpPr>
            <p:cNvPr id="136" name="Google Shape;136;g2ec900ff0b4_0_444"/>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37" name="Google Shape;137;g2ec900ff0b4_0_444"/>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38" name="Google Shape;138;g2ec900ff0b4_0_444"/>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39" name="Google Shape;139;g2ec900ff0b4_0_444"/>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40" name="Google Shape;140;g2ec900ff0b4_0_444"/>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41" name="Google Shape;141;g2ec900ff0b4_0_444"/>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42" name="Google Shape;142;g2ec900ff0b4_0_444"/>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43" name="Google Shape;143;g2ec900ff0b4_0_444"/>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44" name="Google Shape;144;g2ec900ff0b4_0_444"/>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45" name="Google Shape;145;g2ec900ff0b4_0_444"/>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146" name="Google Shape;146;g2ec900ff0b4_0_444"/>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pic>
        <p:nvPicPr>
          <p:cNvPr descr="Logotipo&#10;&#10;Descripción generada automáticamente" id="147" name="Google Shape;147;g2ec900ff0b4_0_444"/>
          <p:cNvPicPr preferRelativeResize="0"/>
          <p:nvPr/>
        </p:nvPicPr>
        <p:blipFill rotWithShape="1">
          <a:blip r:embed="rId3">
            <a:alphaModFix/>
          </a:blip>
          <a:srcRect b="0" l="0" r="0" t="0"/>
          <a:stretch/>
        </p:blipFill>
        <p:spPr>
          <a:xfrm>
            <a:off x="10447299" y="469709"/>
            <a:ext cx="1261875" cy="1231395"/>
          </a:xfrm>
          <a:prstGeom prst="rect">
            <a:avLst/>
          </a:prstGeom>
          <a:noFill/>
          <a:ln>
            <a:noFill/>
          </a:ln>
        </p:spPr>
      </p:pic>
      <p:pic>
        <p:nvPicPr>
          <p:cNvPr id="148" name="Google Shape;148;g2ec900ff0b4_0_444"/>
          <p:cNvPicPr preferRelativeResize="0"/>
          <p:nvPr/>
        </p:nvPicPr>
        <p:blipFill rotWithShape="1">
          <a:blip r:embed="rId4">
            <a:alphaModFix/>
          </a:blip>
          <a:srcRect b="0" l="0" r="0" t="0"/>
          <a:stretch/>
        </p:blipFill>
        <p:spPr>
          <a:xfrm>
            <a:off x="2903324" y="1544450"/>
            <a:ext cx="6499900" cy="467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grpSp>
        <p:nvGrpSpPr>
          <p:cNvPr id="518" name="Google Shape;518;g21bb004fa86_0_611"/>
          <p:cNvGrpSpPr/>
          <p:nvPr/>
        </p:nvGrpSpPr>
        <p:grpSpPr>
          <a:xfrm>
            <a:off x="233910" y="382211"/>
            <a:ext cx="266769" cy="527997"/>
            <a:chOff x="141693" y="266421"/>
            <a:chExt cx="287405" cy="396008"/>
          </a:xfrm>
        </p:grpSpPr>
        <p:cxnSp>
          <p:nvCxnSpPr>
            <p:cNvPr id="519" name="Google Shape;519;g21bb004fa86_0_611"/>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20" name="Google Shape;520;g21bb004fa86_0_611"/>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21" name="Google Shape;521;g21bb004fa86_0_611"/>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22" name="Google Shape;522;g21bb004fa86_0_611"/>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23" name="Google Shape;523;g21bb004fa86_0_611"/>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24" name="Google Shape;524;g21bb004fa86_0_611"/>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25" name="Google Shape;525;g21bb004fa86_0_611"/>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26" name="Google Shape;526;g21bb004fa86_0_611"/>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27" name="Google Shape;527;g21bb004fa86_0_611"/>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28" name="Google Shape;528;g21bb004fa86_0_611"/>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529" name="Google Shape;529;g21bb004fa86_0_611"/>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530" name="Google Shape;530;g21bb004fa86_0_611"/>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531" name="Google Shape;531;g21bb004fa86_0_611"/>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g21bb004fa86_0_611"/>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33" name="Google Shape;533;g21bb004fa86_0_611"/>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534" name="Google Shape;534;g21bb004fa86_0_611"/>
          <p:cNvSpPr txBox="1"/>
          <p:nvPr/>
        </p:nvSpPr>
        <p:spPr>
          <a:xfrm>
            <a:off x="659025" y="1146375"/>
            <a:ext cx="9453000" cy="1246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Relaciones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1" i="0" lang="es-CO" sz="2500" u="none" cap="none" strike="noStrike">
                <a:solidFill>
                  <a:srgbClr val="3F3F3F"/>
                </a:solidFill>
                <a:latin typeface="Work Sans"/>
                <a:ea typeface="Work Sans"/>
                <a:cs typeface="Work Sans"/>
                <a:sym typeface="Work Sans"/>
              </a:rPr>
              <a:t>Agregación</a:t>
            </a:r>
            <a:endParaRPr b="0" i="0" sz="2500" u="none" cap="none" strike="noStrike">
              <a:solidFill>
                <a:srgbClr val="3F3F3F"/>
              </a:solidFill>
              <a:latin typeface="Work Sans"/>
              <a:ea typeface="Work Sans"/>
              <a:cs typeface="Work Sans"/>
              <a:sym typeface="Work Sans"/>
            </a:endParaRPr>
          </a:p>
        </p:txBody>
      </p:sp>
      <p:pic>
        <p:nvPicPr>
          <p:cNvPr id="535" name="Google Shape;535;g21bb004fa86_0_611"/>
          <p:cNvPicPr preferRelativeResize="0"/>
          <p:nvPr/>
        </p:nvPicPr>
        <p:blipFill rotWithShape="1">
          <a:blip r:embed="rId4">
            <a:alphaModFix/>
          </a:blip>
          <a:srcRect b="0" l="0" r="0" t="0"/>
          <a:stretch/>
        </p:blipFill>
        <p:spPr>
          <a:xfrm>
            <a:off x="1282226" y="2393175"/>
            <a:ext cx="7647516" cy="4160025"/>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pSp>
        <p:nvGrpSpPr>
          <p:cNvPr id="540" name="Google Shape;540;g21bb004fa86_0_633"/>
          <p:cNvGrpSpPr/>
          <p:nvPr/>
        </p:nvGrpSpPr>
        <p:grpSpPr>
          <a:xfrm>
            <a:off x="233910" y="382211"/>
            <a:ext cx="266769" cy="527997"/>
            <a:chOff x="141693" y="266421"/>
            <a:chExt cx="287405" cy="396008"/>
          </a:xfrm>
        </p:grpSpPr>
        <p:cxnSp>
          <p:nvCxnSpPr>
            <p:cNvPr id="541" name="Google Shape;541;g21bb004fa86_0_633"/>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42" name="Google Shape;542;g21bb004fa86_0_633"/>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43" name="Google Shape;543;g21bb004fa86_0_633"/>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44" name="Google Shape;544;g21bb004fa86_0_633"/>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45" name="Google Shape;545;g21bb004fa86_0_633"/>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46" name="Google Shape;546;g21bb004fa86_0_633"/>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47" name="Google Shape;547;g21bb004fa86_0_633"/>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48" name="Google Shape;548;g21bb004fa86_0_633"/>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49" name="Google Shape;549;g21bb004fa86_0_633"/>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50" name="Google Shape;550;g21bb004fa86_0_633"/>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551" name="Google Shape;551;g21bb004fa86_0_633"/>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552" name="Google Shape;552;g21bb004fa86_0_633"/>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553" name="Google Shape;553;g21bb004fa86_0_633"/>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4" name="Google Shape;554;g21bb004fa86_0_633"/>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55" name="Google Shape;555;g21bb004fa86_0_633"/>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556" name="Google Shape;556;g21bb004fa86_0_633"/>
          <p:cNvSpPr txBox="1"/>
          <p:nvPr/>
        </p:nvSpPr>
        <p:spPr>
          <a:xfrm>
            <a:off x="659025" y="1146375"/>
            <a:ext cx="9453000" cy="278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Relaciones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0" i="0" lang="es-CO" sz="2500" u="none" cap="none" strike="noStrike">
                <a:solidFill>
                  <a:srgbClr val="3F3F3F"/>
                </a:solidFill>
                <a:latin typeface="Work Sans"/>
                <a:ea typeface="Work Sans"/>
                <a:cs typeface="Work Sans"/>
                <a:sym typeface="Work Sans"/>
              </a:rPr>
              <a:t>La Composición o Composición fuerte es una relación entre clases similar a la agregación, pero en la que las clases que componen a la principal no tienen sentido sin dicha clase principal</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0" i="0" lang="es-CO" sz="2500" u="none" cap="none" strike="noStrike">
                <a:solidFill>
                  <a:srgbClr val="3F3F3F"/>
                </a:solidFill>
                <a:latin typeface="Work Sans"/>
                <a:ea typeface="Work Sans"/>
                <a:cs typeface="Work Sans"/>
                <a:sym typeface="Work Sans"/>
              </a:rPr>
              <a:t>Se representa mediante un rectángulo de color negro</a:t>
            </a:r>
            <a:endParaRPr b="0" i="0" sz="2500" u="none" cap="none" strike="noStrike">
              <a:solidFill>
                <a:srgbClr val="3F3F3F"/>
              </a:solidFill>
              <a:latin typeface="Work Sans"/>
              <a:ea typeface="Work Sans"/>
              <a:cs typeface="Work Sans"/>
              <a:sym typeface="Work Sans"/>
            </a:endParaRPr>
          </a:p>
        </p:txBody>
      </p:sp>
      <p:pic>
        <p:nvPicPr>
          <p:cNvPr id="557" name="Google Shape;557;g21bb004fa86_0_633"/>
          <p:cNvPicPr preferRelativeResize="0"/>
          <p:nvPr/>
        </p:nvPicPr>
        <p:blipFill rotWithShape="1">
          <a:blip r:embed="rId4">
            <a:alphaModFix/>
          </a:blip>
          <a:srcRect b="0" l="0" r="0" t="0"/>
          <a:stretch/>
        </p:blipFill>
        <p:spPr>
          <a:xfrm>
            <a:off x="2726175" y="4067375"/>
            <a:ext cx="5325688" cy="2620725"/>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grpSp>
        <p:nvGrpSpPr>
          <p:cNvPr id="562" name="Google Shape;562;g21bb004fa86_0_655"/>
          <p:cNvGrpSpPr/>
          <p:nvPr/>
        </p:nvGrpSpPr>
        <p:grpSpPr>
          <a:xfrm>
            <a:off x="233910" y="382211"/>
            <a:ext cx="266769" cy="527997"/>
            <a:chOff x="141693" y="266421"/>
            <a:chExt cx="287405" cy="396008"/>
          </a:xfrm>
        </p:grpSpPr>
        <p:cxnSp>
          <p:nvCxnSpPr>
            <p:cNvPr id="563" name="Google Shape;563;g21bb004fa86_0_655"/>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64" name="Google Shape;564;g21bb004fa86_0_655"/>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65" name="Google Shape;565;g21bb004fa86_0_655"/>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66" name="Google Shape;566;g21bb004fa86_0_655"/>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67" name="Google Shape;567;g21bb004fa86_0_655"/>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68" name="Google Shape;568;g21bb004fa86_0_655"/>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69" name="Google Shape;569;g21bb004fa86_0_655"/>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70" name="Google Shape;570;g21bb004fa86_0_655"/>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71" name="Google Shape;571;g21bb004fa86_0_655"/>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72" name="Google Shape;572;g21bb004fa86_0_655"/>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573" name="Google Shape;573;g21bb004fa86_0_655"/>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574" name="Google Shape;574;g21bb004fa86_0_655"/>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575" name="Google Shape;575;g21bb004fa86_0_655"/>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6" name="Google Shape;576;g21bb004fa86_0_655"/>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77" name="Google Shape;577;g21bb004fa86_0_655"/>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578" name="Google Shape;578;g21bb004fa86_0_655"/>
          <p:cNvSpPr txBox="1"/>
          <p:nvPr/>
        </p:nvSpPr>
        <p:spPr>
          <a:xfrm>
            <a:off x="659025" y="1146375"/>
            <a:ext cx="9453000" cy="5479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Generalización</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0" i="0" lang="es-CO" sz="2500" u="none" cap="none" strike="noStrike">
                <a:solidFill>
                  <a:srgbClr val="3F3F3F"/>
                </a:solidFill>
                <a:latin typeface="Work Sans"/>
                <a:ea typeface="Work Sans"/>
                <a:cs typeface="Work Sans"/>
                <a:sym typeface="Work Sans"/>
              </a:rPr>
              <a:t>Consiste en factorizar las propiedades comunes de un conjunto de clases en una clase más general. Herencia</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0" i="0" lang="es-CO" sz="2500" u="none" cap="none" strike="noStrike">
                <a:solidFill>
                  <a:srgbClr val="3F3F3F"/>
                </a:solidFill>
                <a:latin typeface="Work Sans"/>
                <a:ea typeface="Work Sans"/>
                <a:cs typeface="Work Sans"/>
                <a:sym typeface="Work Sans"/>
              </a:rPr>
              <a:t>Las subclases heredan propiedades de sus clases padre, esto es, los atributos, operaciones y asociaciones de la clase padre están disponible en sus clases hijas</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0" i="0" lang="es-CO" sz="2500" u="none" cap="none" strike="noStrike">
                <a:solidFill>
                  <a:srgbClr val="3F3F3F"/>
                </a:solidFill>
                <a:latin typeface="Work Sans"/>
                <a:ea typeface="Work Sans"/>
                <a:cs typeface="Work Sans"/>
                <a:sym typeface="Work Sans"/>
              </a:rPr>
              <a:t>Existen 2 conceptos complementarios: Generalización y Especialización</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0" i="0" lang="es-CO" sz="2500" u="none" cap="none" strike="noStrike">
                <a:solidFill>
                  <a:srgbClr val="3F3F3F"/>
                </a:solidFill>
                <a:latin typeface="Work Sans"/>
                <a:ea typeface="Work Sans"/>
                <a:cs typeface="Work Sans"/>
                <a:sym typeface="Work Sans"/>
              </a:rPr>
              <a:t>En la fase de análisis nos movemos desde la generalización hacia la especialización</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grpSp>
        <p:nvGrpSpPr>
          <p:cNvPr id="583" name="Google Shape;583;g21bb004fa86_0_676"/>
          <p:cNvGrpSpPr/>
          <p:nvPr/>
        </p:nvGrpSpPr>
        <p:grpSpPr>
          <a:xfrm>
            <a:off x="233910" y="382211"/>
            <a:ext cx="266769" cy="527997"/>
            <a:chOff x="141693" y="266421"/>
            <a:chExt cx="287405" cy="396008"/>
          </a:xfrm>
        </p:grpSpPr>
        <p:cxnSp>
          <p:nvCxnSpPr>
            <p:cNvPr id="584" name="Google Shape;584;g21bb004fa86_0_676"/>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85" name="Google Shape;585;g21bb004fa86_0_676"/>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86" name="Google Shape;586;g21bb004fa86_0_676"/>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87" name="Google Shape;587;g21bb004fa86_0_676"/>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88" name="Google Shape;588;g21bb004fa86_0_676"/>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89" name="Google Shape;589;g21bb004fa86_0_676"/>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90" name="Google Shape;590;g21bb004fa86_0_676"/>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91" name="Google Shape;591;g21bb004fa86_0_676"/>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92" name="Google Shape;592;g21bb004fa86_0_676"/>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93" name="Google Shape;593;g21bb004fa86_0_676"/>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594" name="Google Shape;594;g21bb004fa86_0_676"/>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595" name="Google Shape;595;g21bb004fa86_0_676"/>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596" name="Google Shape;596;g21bb004fa86_0_676"/>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7" name="Google Shape;597;g21bb004fa86_0_676"/>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98" name="Google Shape;598;g21bb004fa86_0_676"/>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599" name="Google Shape;599;g21bb004fa86_0_676"/>
          <p:cNvSpPr txBox="1"/>
          <p:nvPr/>
        </p:nvSpPr>
        <p:spPr>
          <a:xfrm>
            <a:off x="659025" y="1146375"/>
            <a:ext cx="9453000" cy="163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Generalización</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b="0" i="0" lang="es-CO" sz="2500" u="none" cap="none" strike="noStrike">
                <a:solidFill>
                  <a:srgbClr val="3F3F3F"/>
                </a:solidFill>
                <a:latin typeface="Work Sans"/>
                <a:ea typeface="Work Sans"/>
                <a:cs typeface="Work Sans"/>
                <a:sym typeface="Work Sans"/>
              </a:rPr>
              <a:t>La generalización se expresa mediante una flecha hueca</a:t>
            </a:r>
            <a:endParaRPr b="0" i="0" sz="2500" u="none" cap="none" strike="noStrike">
              <a:solidFill>
                <a:srgbClr val="3F3F3F"/>
              </a:solidFill>
              <a:latin typeface="Work Sans"/>
              <a:ea typeface="Work Sans"/>
              <a:cs typeface="Work Sans"/>
              <a:sym typeface="Work Sans"/>
            </a:endParaRPr>
          </a:p>
        </p:txBody>
      </p:sp>
      <p:pic>
        <p:nvPicPr>
          <p:cNvPr id="600" name="Google Shape;600;g21bb004fa86_0_676"/>
          <p:cNvPicPr preferRelativeResize="0"/>
          <p:nvPr/>
        </p:nvPicPr>
        <p:blipFill rotWithShape="1">
          <a:blip r:embed="rId4">
            <a:alphaModFix/>
          </a:blip>
          <a:srcRect b="0" l="0" r="0" t="0"/>
          <a:stretch/>
        </p:blipFill>
        <p:spPr>
          <a:xfrm>
            <a:off x="2177200" y="2778076"/>
            <a:ext cx="6559385" cy="3729650"/>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grpSp>
        <p:nvGrpSpPr>
          <p:cNvPr id="605" name="Google Shape;605;g21bb004fa86_0_697"/>
          <p:cNvGrpSpPr/>
          <p:nvPr/>
        </p:nvGrpSpPr>
        <p:grpSpPr>
          <a:xfrm>
            <a:off x="233910" y="382211"/>
            <a:ext cx="266769" cy="527997"/>
            <a:chOff x="141693" y="266421"/>
            <a:chExt cx="287405" cy="396008"/>
          </a:xfrm>
        </p:grpSpPr>
        <p:cxnSp>
          <p:nvCxnSpPr>
            <p:cNvPr id="606" name="Google Shape;606;g21bb004fa86_0_697"/>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07" name="Google Shape;607;g21bb004fa86_0_697"/>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08" name="Google Shape;608;g21bb004fa86_0_697"/>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09" name="Google Shape;609;g21bb004fa86_0_697"/>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10" name="Google Shape;610;g21bb004fa86_0_697"/>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11" name="Google Shape;611;g21bb004fa86_0_697"/>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12" name="Google Shape;612;g21bb004fa86_0_697"/>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13" name="Google Shape;613;g21bb004fa86_0_697"/>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14" name="Google Shape;614;g21bb004fa86_0_697"/>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15" name="Google Shape;615;g21bb004fa86_0_697"/>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616" name="Google Shape;616;g21bb004fa86_0_697"/>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617" name="Google Shape;617;g21bb004fa86_0_697"/>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618" name="Google Shape;618;g21bb004fa86_0_697"/>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9" name="Google Shape;619;g21bb004fa86_0_697"/>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20" name="Google Shape;620;g21bb004fa86_0_697"/>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621" name="Google Shape;621;g21bb004fa86_0_697"/>
          <p:cNvSpPr txBox="1"/>
          <p:nvPr/>
        </p:nvSpPr>
        <p:spPr>
          <a:xfrm>
            <a:off x="659025" y="1146375"/>
            <a:ext cx="9453000" cy="861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Ejemplo</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pic>
        <p:nvPicPr>
          <p:cNvPr id="622" name="Google Shape;622;g21bb004fa86_0_697"/>
          <p:cNvPicPr preferRelativeResize="0"/>
          <p:nvPr/>
        </p:nvPicPr>
        <p:blipFill rotWithShape="1">
          <a:blip r:embed="rId4">
            <a:alphaModFix/>
          </a:blip>
          <a:srcRect b="0" l="0" r="0" t="0"/>
          <a:stretch/>
        </p:blipFill>
        <p:spPr>
          <a:xfrm>
            <a:off x="840351" y="1807450"/>
            <a:ext cx="9102537" cy="4461243"/>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grpSp>
        <p:nvGrpSpPr>
          <p:cNvPr id="627" name="Google Shape;627;g21bb004fa86_0_719"/>
          <p:cNvGrpSpPr/>
          <p:nvPr/>
        </p:nvGrpSpPr>
        <p:grpSpPr>
          <a:xfrm>
            <a:off x="233910" y="382211"/>
            <a:ext cx="266769" cy="527997"/>
            <a:chOff x="141693" y="266421"/>
            <a:chExt cx="287405" cy="396008"/>
          </a:xfrm>
        </p:grpSpPr>
        <p:cxnSp>
          <p:nvCxnSpPr>
            <p:cNvPr id="628" name="Google Shape;628;g21bb004fa86_0_719"/>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29" name="Google Shape;629;g21bb004fa86_0_719"/>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30" name="Google Shape;630;g21bb004fa86_0_719"/>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31" name="Google Shape;631;g21bb004fa86_0_719"/>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32" name="Google Shape;632;g21bb004fa86_0_719"/>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33" name="Google Shape;633;g21bb004fa86_0_719"/>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34" name="Google Shape;634;g21bb004fa86_0_719"/>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35" name="Google Shape;635;g21bb004fa86_0_719"/>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36" name="Google Shape;636;g21bb004fa86_0_719"/>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37" name="Google Shape;637;g21bb004fa86_0_719"/>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638" name="Google Shape;638;g21bb004fa86_0_719"/>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639" name="Google Shape;639;g21bb004fa86_0_719"/>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640" name="Google Shape;640;g21bb004fa86_0_719"/>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 name="Google Shape;641;g21bb004fa86_0_719"/>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42" name="Google Shape;642;g21bb004fa86_0_719"/>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643" name="Google Shape;643;g21bb004fa86_0_719"/>
          <p:cNvSpPr txBox="1"/>
          <p:nvPr/>
        </p:nvSpPr>
        <p:spPr>
          <a:xfrm>
            <a:off x="659025" y="1146375"/>
            <a:ext cx="9453000" cy="278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Generalización y conjuntos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Se puede equiparar el concepto de clase al de conjunto, de forma que ambos sirven para clasificar distintos elementos</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Generalización y especialización expresan relaciones entre conjuntos</a:t>
            </a:r>
            <a:endParaRPr b="0" i="0" sz="2500" u="none" cap="none" strike="noStrike">
              <a:solidFill>
                <a:srgbClr val="3F3F3F"/>
              </a:solidFill>
              <a:latin typeface="Work Sans"/>
              <a:ea typeface="Work Sans"/>
              <a:cs typeface="Work Sans"/>
              <a:sym typeface="Work Sans"/>
            </a:endParaRPr>
          </a:p>
        </p:txBody>
      </p:sp>
      <p:pic>
        <p:nvPicPr>
          <p:cNvPr id="644" name="Google Shape;644;g21bb004fa86_0_719"/>
          <p:cNvPicPr preferRelativeResize="0"/>
          <p:nvPr/>
        </p:nvPicPr>
        <p:blipFill rotWithShape="1">
          <a:blip r:embed="rId4">
            <a:alphaModFix/>
          </a:blip>
          <a:srcRect b="0" l="0" r="0" t="0"/>
          <a:stretch/>
        </p:blipFill>
        <p:spPr>
          <a:xfrm>
            <a:off x="764638" y="4243950"/>
            <a:ext cx="9248775" cy="2314575"/>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grpSp>
        <p:nvGrpSpPr>
          <p:cNvPr id="649" name="Google Shape;649;g21bb004fa86_0_741"/>
          <p:cNvGrpSpPr/>
          <p:nvPr/>
        </p:nvGrpSpPr>
        <p:grpSpPr>
          <a:xfrm>
            <a:off x="233910" y="382211"/>
            <a:ext cx="266769" cy="527997"/>
            <a:chOff x="141693" y="266421"/>
            <a:chExt cx="287405" cy="396008"/>
          </a:xfrm>
        </p:grpSpPr>
        <p:cxnSp>
          <p:nvCxnSpPr>
            <p:cNvPr id="650" name="Google Shape;650;g21bb004fa86_0_741"/>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51" name="Google Shape;651;g21bb004fa86_0_741"/>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52" name="Google Shape;652;g21bb004fa86_0_741"/>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53" name="Google Shape;653;g21bb004fa86_0_741"/>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54" name="Google Shape;654;g21bb004fa86_0_741"/>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55" name="Google Shape;655;g21bb004fa86_0_741"/>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56" name="Google Shape;656;g21bb004fa86_0_741"/>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57" name="Google Shape;657;g21bb004fa86_0_741"/>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58" name="Google Shape;658;g21bb004fa86_0_741"/>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59" name="Google Shape;659;g21bb004fa86_0_741"/>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660" name="Google Shape;660;g21bb004fa86_0_741"/>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661" name="Google Shape;661;g21bb004fa86_0_741"/>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662" name="Google Shape;662;g21bb004fa86_0_741"/>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3" name="Google Shape;663;g21bb004fa86_0_741"/>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64" name="Google Shape;664;g21bb004fa86_0_741"/>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665" name="Google Shape;665;g21bb004fa86_0_741"/>
          <p:cNvSpPr txBox="1"/>
          <p:nvPr/>
        </p:nvSpPr>
        <p:spPr>
          <a:xfrm>
            <a:off x="659025" y="1146375"/>
            <a:ext cx="9453000" cy="2401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Clasificación</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Se puede hacer uso de la herencia para clasificar los distintos elementos</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Si la clasificación se hace por cualidades del objeto, se dice que es Clasificación Estática</a:t>
            </a:r>
            <a:endParaRPr b="0" i="0" sz="2500" u="none" cap="none" strike="noStrike">
              <a:solidFill>
                <a:srgbClr val="3F3F3F"/>
              </a:solidFill>
              <a:latin typeface="Work Sans"/>
              <a:ea typeface="Work Sans"/>
              <a:cs typeface="Work Sans"/>
              <a:sym typeface="Work Sans"/>
            </a:endParaRPr>
          </a:p>
        </p:txBody>
      </p:sp>
      <p:pic>
        <p:nvPicPr>
          <p:cNvPr id="666" name="Google Shape;666;g21bb004fa86_0_741"/>
          <p:cNvPicPr preferRelativeResize="0"/>
          <p:nvPr/>
        </p:nvPicPr>
        <p:blipFill rotWithShape="1">
          <a:blip r:embed="rId4">
            <a:alphaModFix/>
          </a:blip>
          <a:srcRect b="0" l="0" r="0" t="0"/>
          <a:stretch/>
        </p:blipFill>
        <p:spPr>
          <a:xfrm>
            <a:off x="2927400" y="3859050"/>
            <a:ext cx="2622625" cy="2705875"/>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grpSp>
        <p:nvGrpSpPr>
          <p:cNvPr id="671" name="Google Shape;671;g21bb004fa86_0_763"/>
          <p:cNvGrpSpPr/>
          <p:nvPr/>
        </p:nvGrpSpPr>
        <p:grpSpPr>
          <a:xfrm>
            <a:off x="233910" y="382211"/>
            <a:ext cx="266769" cy="527997"/>
            <a:chOff x="141693" y="266421"/>
            <a:chExt cx="287405" cy="396008"/>
          </a:xfrm>
        </p:grpSpPr>
        <p:cxnSp>
          <p:nvCxnSpPr>
            <p:cNvPr id="672" name="Google Shape;672;g21bb004fa86_0_763"/>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73" name="Google Shape;673;g21bb004fa86_0_763"/>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74" name="Google Shape;674;g21bb004fa86_0_763"/>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75" name="Google Shape;675;g21bb004fa86_0_763"/>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76" name="Google Shape;676;g21bb004fa86_0_763"/>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77" name="Google Shape;677;g21bb004fa86_0_763"/>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78" name="Google Shape;678;g21bb004fa86_0_763"/>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79" name="Google Shape;679;g21bb004fa86_0_763"/>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80" name="Google Shape;680;g21bb004fa86_0_763"/>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81" name="Google Shape;681;g21bb004fa86_0_763"/>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682" name="Google Shape;682;g21bb004fa86_0_763"/>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683" name="Google Shape;683;g21bb004fa86_0_763"/>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684" name="Google Shape;684;g21bb004fa86_0_763"/>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5" name="Google Shape;685;g21bb004fa86_0_763"/>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86" name="Google Shape;686;g21bb004fa86_0_763"/>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687" name="Google Shape;687;g21bb004fa86_0_763"/>
          <p:cNvSpPr txBox="1"/>
          <p:nvPr/>
        </p:nvSpPr>
        <p:spPr>
          <a:xfrm>
            <a:off x="659025" y="1146375"/>
            <a:ext cx="9453000" cy="163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Clasificación</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Si la clasificación se hace por el estado del objeto, se dice que es Clasificación Dinámica</a:t>
            </a:r>
            <a:endParaRPr b="0" i="0" sz="2500" u="none" cap="none" strike="noStrike">
              <a:solidFill>
                <a:srgbClr val="3F3F3F"/>
              </a:solidFill>
              <a:latin typeface="Work Sans"/>
              <a:ea typeface="Work Sans"/>
              <a:cs typeface="Work Sans"/>
              <a:sym typeface="Work Sans"/>
            </a:endParaRPr>
          </a:p>
        </p:txBody>
      </p:sp>
      <p:pic>
        <p:nvPicPr>
          <p:cNvPr id="688" name="Google Shape;688;g21bb004fa86_0_763"/>
          <p:cNvPicPr preferRelativeResize="0"/>
          <p:nvPr/>
        </p:nvPicPr>
        <p:blipFill rotWithShape="1">
          <a:blip r:embed="rId4">
            <a:alphaModFix/>
          </a:blip>
          <a:srcRect b="0" l="0" r="0" t="0"/>
          <a:stretch/>
        </p:blipFill>
        <p:spPr>
          <a:xfrm>
            <a:off x="2697625" y="3213362"/>
            <a:ext cx="4107325" cy="2668800"/>
          </a:xfrm>
          <a:prstGeom prst="rect">
            <a:avLst/>
          </a:prstGeom>
          <a:noFill/>
          <a:ln>
            <a:noFill/>
          </a:ln>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grpSp>
        <p:nvGrpSpPr>
          <p:cNvPr id="693" name="Google Shape;693;g21bb004fa86_0_785"/>
          <p:cNvGrpSpPr/>
          <p:nvPr/>
        </p:nvGrpSpPr>
        <p:grpSpPr>
          <a:xfrm>
            <a:off x="233910" y="382211"/>
            <a:ext cx="266769" cy="527997"/>
            <a:chOff x="141693" y="266421"/>
            <a:chExt cx="287405" cy="396008"/>
          </a:xfrm>
        </p:grpSpPr>
        <p:cxnSp>
          <p:nvCxnSpPr>
            <p:cNvPr id="694" name="Google Shape;694;g21bb004fa86_0_785"/>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95" name="Google Shape;695;g21bb004fa86_0_785"/>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96" name="Google Shape;696;g21bb004fa86_0_785"/>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97" name="Google Shape;697;g21bb004fa86_0_785"/>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98" name="Google Shape;698;g21bb004fa86_0_785"/>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699" name="Google Shape;699;g21bb004fa86_0_785"/>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00" name="Google Shape;700;g21bb004fa86_0_785"/>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01" name="Google Shape;701;g21bb004fa86_0_785"/>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02" name="Google Shape;702;g21bb004fa86_0_785"/>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03" name="Google Shape;703;g21bb004fa86_0_785"/>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704" name="Google Shape;704;g21bb004fa86_0_785"/>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705" name="Google Shape;705;g21bb004fa86_0_785"/>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706" name="Google Shape;706;g21bb004fa86_0_785"/>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7" name="Google Shape;707;g21bb004fa86_0_785"/>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08" name="Google Shape;708;g21bb004fa86_0_785"/>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709" name="Google Shape;709;g21bb004fa86_0_785"/>
          <p:cNvSpPr txBox="1"/>
          <p:nvPr/>
        </p:nvSpPr>
        <p:spPr>
          <a:xfrm>
            <a:off x="659025" y="1146375"/>
            <a:ext cx="9453000" cy="3940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Herencia múltiple</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Se produce cuando una subclase tiene más de una superclase</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No se suele recomendar, ya que puede dar conflictos de nombre y procedencia</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Algunos lenguajes de programación como Java o Ada95 no permite herencia múltiple</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grpSp>
        <p:nvGrpSpPr>
          <p:cNvPr id="714" name="Google Shape;714;g21bb004fa86_0_806"/>
          <p:cNvGrpSpPr/>
          <p:nvPr/>
        </p:nvGrpSpPr>
        <p:grpSpPr>
          <a:xfrm>
            <a:off x="233910" y="382211"/>
            <a:ext cx="266769" cy="527997"/>
            <a:chOff x="141693" y="266421"/>
            <a:chExt cx="287405" cy="396008"/>
          </a:xfrm>
        </p:grpSpPr>
        <p:cxnSp>
          <p:nvCxnSpPr>
            <p:cNvPr id="715" name="Google Shape;715;g21bb004fa86_0_806"/>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16" name="Google Shape;716;g21bb004fa86_0_806"/>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17" name="Google Shape;717;g21bb004fa86_0_806"/>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18" name="Google Shape;718;g21bb004fa86_0_806"/>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19" name="Google Shape;719;g21bb004fa86_0_806"/>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20" name="Google Shape;720;g21bb004fa86_0_806"/>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21" name="Google Shape;721;g21bb004fa86_0_806"/>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22" name="Google Shape;722;g21bb004fa86_0_806"/>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23" name="Google Shape;723;g21bb004fa86_0_806"/>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24" name="Google Shape;724;g21bb004fa86_0_806"/>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725" name="Google Shape;725;g21bb004fa86_0_806"/>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726" name="Google Shape;726;g21bb004fa86_0_806"/>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727" name="Google Shape;727;g21bb004fa86_0_806"/>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8" name="Google Shape;728;g21bb004fa86_0_806"/>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29" name="Google Shape;729;g21bb004fa86_0_806"/>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730" name="Google Shape;730;g21bb004fa86_0_806"/>
          <p:cNvSpPr txBox="1"/>
          <p:nvPr/>
        </p:nvSpPr>
        <p:spPr>
          <a:xfrm>
            <a:off x="659025" y="1146375"/>
            <a:ext cx="9453000" cy="1246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Herencia múltiple</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pic>
        <p:nvPicPr>
          <p:cNvPr id="731" name="Google Shape;731;g21bb004fa86_0_806"/>
          <p:cNvPicPr preferRelativeResize="0"/>
          <p:nvPr/>
        </p:nvPicPr>
        <p:blipFill rotWithShape="1">
          <a:blip r:embed="rId4">
            <a:alphaModFix/>
          </a:blip>
          <a:srcRect b="0" l="0" r="0" t="0"/>
          <a:stretch/>
        </p:blipFill>
        <p:spPr>
          <a:xfrm>
            <a:off x="152400" y="3107288"/>
            <a:ext cx="9972602" cy="2432137"/>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1bb004fa86_0_0"/>
          <p:cNvSpPr txBox="1"/>
          <p:nvPr/>
        </p:nvSpPr>
        <p:spPr>
          <a:xfrm>
            <a:off x="1232100" y="810200"/>
            <a:ext cx="9108000" cy="528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733"/>
              <a:buFont typeface="Arial"/>
              <a:buNone/>
            </a:pPr>
            <a:r>
              <a:rPr b="1" i="0" lang="es-CO" sz="3433" u="none" cap="none" strike="noStrike">
                <a:solidFill>
                  <a:srgbClr val="00324D"/>
                </a:solidFill>
                <a:latin typeface="Work Sans"/>
                <a:ea typeface="Work Sans"/>
                <a:cs typeface="Work Sans"/>
                <a:sym typeface="Work Sans"/>
              </a:rPr>
              <a:t>PROGRAMACIÓN ORIENTADA A OBJETOS </a:t>
            </a:r>
            <a:endParaRPr b="1" i="0" sz="3433" u="none" cap="none" strike="noStrike">
              <a:solidFill>
                <a:srgbClr val="00324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3733"/>
              <a:buFont typeface="Arial"/>
              <a:buNone/>
            </a:pPr>
            <a:r>
              <a:t/>
            </a:r>
            <a:endParaRPr b="1" i="0" sz="3733" u="none" cap="none" strike="noStrike">
              <a:solidFill>
                <a:srgbClr val="00324D"/>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3733"/>
              <a:buFont typeface="Arial"/>
              <a:buNone/>
            </a:pPr>
            <a:r>
              <a:rPr b="0" i="0" lang="es-CO" sz="2533" u="none" cap="none" strike="noStrike">
                <a:solidFill>
                  <a:srgbClr val="00324D"/>
                </a:solidFill>
                <a:latin typeface="Work Sans"/>
                <a:ea typeface="Work Sans"/>
                <a:cs typeface="Work Sans"/>
                <a:sym typeface="Work Sans"/>
              </a:rPr>
              <a:t>En esta presentación, vamos a explorar los fundamentos de la programación orientada a objetos (POO). Comenzaremos con una descripción general de la POO y sus principales conceptos. </a:t>
            </a:r>
            <a:endParaRPr b="0" i="0" sz="2533" u="none" cap="none" strike="noStrike">
              <a:solidFill>
                <a:srgbClr val="00324D"/>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3733"/>
              <a:buFont typeface="Arial"/>
              <a:buNone/>
            </a:pPr>
            <a:r>
              <a:t/>
            </a:r>
            <a:endParaRPr b="0" i="0" sz="2533" u="none" cap="none" strike="noStrike">
              <a:solidFill>
                <a:srgbClr val="00324D"/>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3733"/>
              <a:buFont typeface="Arial"/>
              <a:buNone/>
            </a:pPr>
            <a:r>
              <a:rPr b="0" i="0" lang="es-CO" sz="2533" u="none" cap="none" strike="noStrike">
                <a:solidFill>
                  <a:srgbClr val="00324D"/>
                </a:solidFill>
                <a:latin typeface="Work Sans"/>
                <a:ea typeface="Work Sans"/>
                <a:cs typeface="Work Sans"/>
                <a:sym typeface="Work Sans"/>
              </a:rPr>
              <a:t>Luego, discutiremos los beneficios de usar la POO y veremos algunos ejemplos de cómo se implementa en diferentes lenguajes de programación. Finalmente, concluimos con una discusión sobre el futuro de la POO.</a:t>
            </a:r>
            <a:endParaRPr b="0" i="0" sz="2533" u="none" cap="none" strike="noStrike">
              <a:solidFill>
                <a:srgbClr val="00324D"/>
              </a:solidFill>
              <a:latin typeface="Work Sans"/>
              <a:ea typeface="Work Sans"/>
              <a:cs typeface="Work Sans"/>
              <a:sym typeface="Work Sans"/>
            </a:endParaRPr>
          </a:p>
        </p:txBody>
      </p:sp>
      <p:sp>
        <p:nvSpPr>
          <p:cNvPr id="155" name="Google Shape;155;g21bb004fa86_0_0"/>
          <p:cNvSpPr/>
          <p:nvPr/>
        </p:nvSpPr>
        <p:spPr>
          <a:xfrm>
            <a:off x="1373075" y="1483546"/>
            <a:ext cx="1698900" cy="60900"/>
          </a:xfrm>
          <a:prstGeom prst="rect">
            <a:avLst/>
          </a:prstGeom>
          <a:solidFill>
            <a:srgbClr val="82DE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39A900"/>
              </a:solidFill>
              <a:latin typeface="Calibri"/>
              <a:ea typeface="Calibri"/>
              <a:cs typeface="Calibri"/>
              <a:sym typeface="Calibri"/>
            </a:endParaRPr>
          </a:p>
        </p:txBody>
      </p:sp>
      <p:cxnSp>
        <p:nvCxnSpPr>
          <p:cNvPr id="156" name="Google Shape;156;g21bb004fa86_0_0"/>
          <p:cNvCxnSpPr/>
          <p:nvPr/>
        </p:nvCxnSpPr>
        <p:spPr>
          <a:xfrm>
            <a:off x="415047" y="6473523"/>
            <a:ext cx="11413800" cy="0"/>
          </a:xfrm>
          <a:prstGeom prst="straightConnector1">
            <a:avLst/>
          </a:prstGeom>
          <a:noFill/>
          <a:ln cap="flat" cmpd="sng" w="12700">
            <a:solidFill>
              <a:srgbClr val="39A900"/>
            </a:solidFill>
            <a:prstDash val="solid"/>
            <a:miter lim="800000"/>
            <a:headEnd len="sm" w="sm" type="none"/>
            <a:tailEnd len="sm" w="sm" type="none"/>
          </a:ln>
          <a:effectLst>
            <a:outerShdw sx="1000" rotWithShape="0" dist="20000" sy="1000">
              <a:srgbClr val="000000"/>
            </a:outerShdw>
          </a:effectLst>
        </p:spPr>
      </p:cxnSp>
      <p:grpSp>
        <p:nvGrpSpPr>
          <p:cNvPr id="157" name="Google Shape;157;g21bb004fa86_0_0"/>
          <p:cNvGrpSpPr/>
          <p:nvPr/>
        </p:nvGrpSpPr>
        <p:grpSpPr>
          <a:xfrm>
            <a:off x="233910" y="72246"/>
            <a:ext cx="266769" cy="527997"/>
            <a:chOff x="141693" y="266421"/>
            <a:chExt cx="287405" cy="396008"/>
          </a:xfrm>
        </p:grpSpPr>
        <p:cxnSp>
          <p:nvCxnSpPr>
            <p:cNvPr id="158" name="Google Shape;158;g21bb004fa86_0_0"/>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59" name="Google Shape;159;g21bb004fa86_0_0"/>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0" name="Google Shape;160;g21bb004fa86_0_0"/>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1" name="Google Shape;161;g21bb004fa86_0_0"/>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2" name="Google Shape;162;g21bb004fa86_0_0"/>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3" name="Google Shape;163;g21bb004fa86_0_0"/>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4" name="Google Shape;164;g21bb004fa86_0_0"/>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5" name="Google Shape;165;g21bb004fa86_0_0"/>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6" name="Google Shape;166;g21bb004fa86_0_0"/>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67" name="Google Shape;167;g21bb004fa86_0_0"/>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168" name="Google Shape;168;g21bb004fa86_0_0"/>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pic>
        <p:nvPicPr>
          <p:cNvPr descr="Logotipo&#10;&#10;Descripción generada automáticamente" id="169" name="Google Shape;169;g21bb004fa86_0_0"/>
          <p:cNvPicPr preferRelativeResize="0"/>
          <p:nvPr/>
        </p:nvPicPr>
        <p:blipFill rotWithShape="1">
          <a:blip r:embed="rId3">
            <a:alphaModFix/>
          </a:blip>
          <a:srcRect b="0" l="0" r="0" t="0"/>
          <a:stretch/>
        </p:blipFill>
        <p:spPr>
          <a:xfrm>
            <a:off x="10447299" y="469709"/>
            <a:ext cx="1261875" cy="123139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grpSp>
        <p:nvGrpSpPr>
          <p:cNvPr id="736" name="Google Shape;736;g21bb004fa86_0_827"/>
          <p:cNvGrpSpPr/>
          <p:nvPr/>
        </p:nvGrpSpPr>
        <p:grpSpPr>
          <a:xfrm>
            <a:off x="233910" y="382211"/>
            <a:ext cx="266769" cy="527997"/>
            <a:chOff x="141693" y="266421"/>
            <a:chExt cx="287405" cy="396008"/>
          </a:xfrm>
        </p:grpSpPr>
        <p:cxnSp>
          <p:nvCxnSpPr>
            <p:cNvPr id="737" name="Google Shape;737;g21bb004fa86_0_827"/>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38" name="Google Shape;738;g21bb004fa86_0_827"/>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39" name="Google Shape;739;g21bb004fa86_0_827"/>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40" name="Google Shape;740;g21bb004fa86_0_827"/>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41" name="Google Shape;741;g21bb004fa86_0_827"/>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42" name="Google Shape;742;g21bb004fa86_0_827"/>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43" name="Google Shape;743;g21bb004fa86_0_827"/>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44" name="Google Shape;744;g21bb004fa86_0_827"/>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45" name="Google Shape;745;g21bb004fa86_0_827"/>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46" name="Google Shape;746;g21bb004fa86_0_827"/>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747" name="Google Shape;747;g21bb004fa86_0_827"/>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748" name="Google Shape;748;g21bb004fa86_0_827"/>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749" name="Google Shape;749;g21bb004fa86_0_827"/>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0" name="Google Shape;750;g21bb004fa86_0_827"/>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51" name="Google Shape;751;g21bb004fa86_0_827"/>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752" name="Google Shape;752;g21bb004fa86_0_827"/>
          <p:cNvSpPr txBox="1"/>
          <p:nvPr/>
        </p:nvSpPr>
        <p:spPr>
          <a:xfrm>
            <a:off x="659025" y="1146375"/>
            <a:ext cx="9453000" cy="5094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Polimorfismo</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El término polimorfismo se encuentra ligado al concepto de herencia e indica que una característica de una clase padre puede tomar diferentes formas dependiendo de la clase hija que la ejecute</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Permite que, ante un mismo estímulo, se desencadene una respuesta distinta dependiendo de la clase que la ejecute</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0" i="0" lang="es-CO" sz="2500" u="none" cap="none" strike="noStrike">
                <a:solidFill>
                  <a:srgbClr val="3F3F3F"/>
                </a:solidFill>
                <a:latin typeface="Work Sans"/>
                <a:ea typeface="Work Sans"/>
                <a:cs typeface="Work Sans"/>
                <a:sym typeface="Work Sans"/>
              </a:rPr>
              <a:t>Este concepto permite dotar de flexibilidad al conjunto de clases implementado, siendo uno de los mecanismos más potentes que posee el uso de herencia</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grpSp>
        <p:nvGrpSpPr>
          <p:cNvPr id="757" name="Google Shape;757;g21bb004fa86_0_848"/>
          <p:cNvGrpSpPr/>
          <p:nvPr/>
        </p:nvGrpSpPr>
        <p:grpSpPr>
          <a:xfrm>
            <a:off x="233910" y="382211"/>
            <a:ext cx="266769" cy="527997"/>
            <a:chOff x="141693" y="266421"/>
            <a:chExt cx="287405" cy="396008"/>
          </a:xfrm>
        </p:grpSpPr>
        <p:cxnSp>
          <p:nvCxnSpPr>
            <p:cNvPr id="758" name="Google Shape;758;g21bb004fa86_0_848"/>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59" name="Google Shape;759;g21bb004fa86_0_848"/>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60" name="Google Shape;760;g21bb004fa86_0_848"/>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61" name="Google Shape;761;g21bb004fa86_0_848"/>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62" name="Google Shape;762;g21bb004fa86_0_848"/>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63" name="Google Shape;763;g21bb004fa86_0_848"/>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64" name="Google Shape;764;g21bb004fa86_0_848"/>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65" name="Google Shape;765;g21bb004fa86_0_848"/>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66" name="Google Shape;766;g21bb004fa86_0_848"/>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67" name="Google Shape;767;g21bb004fa86_0_848"/>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768" name="Google Shape;768;g21bb004fa86_0_848"/>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769" name="Google Shape;769;g21bb004fa86_0_848"/>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770" name="Google Shape;770;g21bb004fa86_0_848"/>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1" name="Google Shape;771;g21bb004fa86_0_848"/>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72" name="Google Shape;772;g21bb004fa86_0_848"/>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773" name="Google Shape;773;g21bb004fa86_0_848"/>
          <p:cNvSpPr txBox="1"/>
          <p:nvPr/>
        </p:nvSpPr>
        <p:spPr>
          <a:xfrm>
            <a:off x="659025" y="1146375"/>
            <a:ext cx="9453000" cy="861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Polimorfismo</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pic>
        <p:nvPicPr>
          <p:cNvPr id="774" name="Google Shape;774;g21bb004fa86_0_848"/>
          <p:cNvPicPr preferRelativeResize="0"/>
          <p:nvPr/>
        </p:nvPicPr>
        <p:blipFill rotWithShape="1">
          <a:blip r:embed="rId4">
            <a:alphaModFix/>
          </a:blip>
          <a:srcRect b="0" l="0" r="0" t="0"/>
          <a:stretch/>
        </p:blipFill>
        <p:spPr>
          <a:xfrm>
            <a:off x="1299902" y="1577701"/>
            <a:ext cx="7219575" cy="4897275"/>
          </a:xfrm>
          <a:prstGeom prst="rect">
            <a:avLst/>
          </a:prstGeom>
          <a:noFill/>
          <a:ln>
            <a:noFill/>
          </a:ln>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grpSp>
        <p:nvGrpSpPr>
          <p:cNvPr id="779" name="Google Shape;779;g21bb004fa86_0_976"/>
          <p:cNvGrpSpPr/>
          <p:nvPr/>
        </p:nvGrpSpPr>
        <p:grpSpPr>
          <a:xfrm>
            <a:off x="233910" y="382211"/>
            <a:ext cx="266769" cy="527997"/>
            <a:chOff x="141693" y="266421"/>
            <a:chExt cx="287405" cy="396008"/>
          </a:xfrm>
        </p:grpSpPr>
        <p:cxnSp>
          <p:nvCxnSpPr>
            <p:cNvPr id="780" name="Google Shape;780;g21bb004fa86_0_976"/>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81" name="Google Shape;781;g21bb004fa86_0_976"/>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82" name="Google Shape;782;g21bb004fa86_0_976"/>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83" name="Google Shape;783;g21bb004fa86_0_976"/>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84" name="Google Shape;784;g21bb004fa86_0_976"/>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85" name="Google Shape;785;g21bb004fa86_0_976"/>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86" name="Google Shape;786;g21bb004fa86_0_976"/>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87" name="Google Shape;787;g21bb004fa86_0_976"/>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88" name="Google Shape;788;g21bb004fa86_0_976"/>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789" name="Google Shape;789;g21bb004fa86_0_976"/>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790" name="Google Shape;790;g21bb004fa86_0_976"/>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791" name="Google Shape;791;g21bb004fa86_0_976"/>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792" name="Google Shape;792;g21bb004fa86_0_976"/>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3" name="Google Shape;793;g21bb004fa86_0_976"/>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94" name="Google Shape;794;g21bb004fa86_0_976"/>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795" name="Google Shape;795;g21bb004fa86_0_976"/>
          <p:cNvSpPr txBox="1"/>
          <p:nvPr/>
        </p:nvSpPr>
        <p:spPr>
          <a:xfrm>
            <a:off x="659025" y="1146375"/>
            <a:ext cx="9453000" cy="1231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INTERFACES</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None/>
            </a:pPr>
            <a:r>
              <a:t/>
            </a:r>
            <a:endParaRPr b="0" i="0" sz="2400" u="none" cap="none" strike="noStrike">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pic>
        <p:nvPicPr>
          <p:cNvPr id="796" name="Google Shape;796;g21bb004fa86_0_976"/>
          <p:cNvPicPr preferRelativeResize="0"/>
          <p:nvPr/>
        </p:nvPicPr>
        <p:blipFill>
          <a:blip r:embed="rId4">
            <a:alphaModFix/>
          </a:blip>
          <a:stretch>
            <a:fillRect/>
          </a:stretch>
        </p:blipFill>
        <p:spPr>
          <a:xfrm>
            <a:off x="3920887" y="1509726"/>
            <a:ext cx="3207566" cy="4952875"/>
          </a:xfrm>
          <a:prstGeom prst="rect">
            <a:avLst/>
          </a:prstGeom>
          <a:noFill/>
          <a:ln>
            <a:noFill/>
          </a:ln>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grpSp>
        <p:nvGrpSpPr>
          <p:cNvPr id="801" name="Google Shape;801;g21bcf95681a_0_168"/>
          <p:cNvGrpSpPr/>
          <p:nvPr/>
        </p:nvGrpSpPr>
        <p:grpSpPr>
          <a:xfrm>
            <a:off x="233910" y="382211"/>
            <a:ext cx="266769" cy="527997"/>
            <a:chOff x="141693" y="266421"/>
            <a:chExt cx="287405" cy="396008"/>
          </a:xfrm>
        </p:grpSpPr>
        <p:cxnSp>
          <p:nvCxnSpPr>
            <p:cNvPr id="802" name="Google Shape;802;g21bcf95681a_0_168"/>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03" name="Google Shape;803;g21bcf95681a_0_168"/>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04" name="Google Shape;804;g21bcf95681a_0_168"/>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05" name="Google Shape;805;g21bcf95681a_0_168"/>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06" name="Google Shape;806;g21bcf95681a_0_168"/>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07" name="Google Shape;807;g21bcf95681a_0_168"/>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08" name="Google Shape;808;g21bcf95681a_0_168"/>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09" name="Google Shape;809;g21bcf95681a_0_168"/>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10" name="Google Shape;810;g21bcf95681a_0_168"/>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11" name="Google Shape;811;g21bcf95681a_0_168"/>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812" name="Google Shape;812;g21bcf95681a_0_168"/>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813" name="Google Shape;813;g21bcf95681a_0_168"/>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814" name="Google Shape;814;g21bcf95681a_0_168"/>
          <p:cNvSpPr/>
          <p:nvPr/>
        </p:nvSpPr>
        <p:spPr>
          <a:xfrm>
            <a:off x="10555817" y="5073858"/>
            <a:ext cx="2959200" cy="2959200"/>
          </a:xfrm>
          <a:prstGeom prst="ellipse">
            <a:avLst/>
          </a:prstGeom>
          <a:solidFill>
            <a:schemeClr val="lt1">
              <a:alpha val="8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5" name="Google Shape;815;g21bcf95681a_0_168"/>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16" name="Google Shape;816;g21bcf95681a_0_168"/>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817" name="Google Shape;817;g21bcf95681a_0_168"/>
          <p:cNvSpPr txBox="1"/>
          <p:nvPr/>
        </p:nvSpPr>
        <p:spPr>
          <a:xfrm>
            <a:off x="659025" y="1146375"/>
            <a:ext cx="9453000" cy="5880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INTERFACES</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¿Qué son las interfaces?</a:t>
            </a:r>
            <a:endParaRPr b="1" sz="2500">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None/>
            </a:pPr>
            <a:r>
              <a:t/>
            </a:r>
            <a:endParaRPr b="1" sz="2500">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lang="es-CO" sz="2300">
                <a:solidFill>
                  <a:srgbClr val="3F3F3F"/>
                </a:solidFill>
                <a:latin typeface="Work Sans"/>
                <a:ea typeface="Work Sans"/>
                <a:cs typeface="Work Sans"/>
                <a:sym typeface="Work Sans"/>
              </a:rPr>
              <a:t>Las interfaces son declaraciones que definen un conjunto de métodos abstractos que deben ser implementados por las clases que los implementan.</a:t>
            </a:r>
            <a:endParaRPr sz="2300">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None/>
            </a:pPr>
            <a:r>
              <a:t/>
            </a:r>
            <a:endParaRPr sz="2300">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lang="es-CO" sz="2300">
                <a:solidFill>
                  <a:srgbClr val="3F3F3F"/>
                </a:solidFill>
                <a:latin typeface="Work Sans"/>
                <a:ea typeface="Work Sans"/>
                <a:cs typeface="Work Sans"/>
                <a:sym typeface="Work Sans"/>
              </a:rPr>
              <a:t>Las interfaces no contienen implementaciones de métodos, solo firmas de métodos.</a:t>
            </a:r>
            <a:endParaRPr sz="2300">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None/>
            </a:pPr>
            <a:r>
              <a:t/>
            </a:r>
            <a:endParaRPr sz="2300">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lang="es-CO" sz="2300">
                <a:solidFill>
                  <a:srgbClr val="3F3F3F"/>
                </a:solidFill>
                <a:latin typeface="Work Sans"/>
                <a:ea typeface="Work Sans"/>
                <a:cs typeface="Work Sans"/>
                <a:sym typeface="Work Sans"/>
              </a:rPr>
              <a:t>Las interfaces permiten definir un contrato entre clases, lo que promueve el diseño modular y flexible.</a:t>
            </a:r>
            <a:endParaRPr sz="2300">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None/>
            </a:pPr>
            <a:r>
              <a:t/>
            </a:r>
            <a:endParaRPr sz="2300">
              <a:solidFill>
                <a:srgbClr val="3F3F3F"/>
              </a:solidFill>
              <a:latin typeface="Work Sans"/>
              <a:ea typeface="Work Sans"/>
              <a:cs typeface="Work Sans"/>
              <a:sym typeface="Work Sans"/>
            </a:endParaRPr>
          </a:p>
          <a:p>
            <a:pPr indent="-374650" lvl="0" marL="457200" marR="0" rtl="0" algn="just">
              <a:lnSpc>
                <a:spcPct val="100000"/>
              </a:lnSpc>
              <a:spcBef>
                <a:spcPts val="0"/>
              </a:spcBef>
              <a:spcAft>
                <a:spcPts val="0"/>
              </a:spcAft>
              <a:buClr>
                <a:srgbClr val="3F3F3F"/>
              </a:buClr>
              <a:buSzPts val="2300"/>
              <a:buFont typeface="Work Sans"/>
              <a:buChar char="●"/>
            </a:pPr>
            <a:r>
              <a:rPr lang="es-CO" sz="2300">
                <a:solidFill>
                  <a:srgbClr val="3F3F3F"/>
                </a:solidFill>
                <a:latin typeface="Work Sans"/>
                <a:ea typeface="Work Sans"/>
                <a:cs typeface="Work Sans"/>
                <a:sym typeface="Work Sans"/>
              </a:rPr>
              <a:t>Las interfaces permiten la herencia múltiple, lo que significa que una clase puede implementar múltiples interfaces.</a:t>
            </a:r>
            <a:endParaRPr b="0" i="0" sz="2400" u="none" cap="none" strike="noStrike">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grpSp>
        <p:nvGrpSpPr>
          <p:cNvPr id="822" name="Google Shape;822;g21bcf95681a_0_1"/>
          <p:cNvGrpSpPr/>
          <p:nvPr/>
        </p:nvGrpSpPr>
        <p:grpSpPr>
          <a:xfrm>
            <a:off x="233910" y="382211"/>
            <a:ext cx="266769" cy="527997"/>
            <a:chOff x="141693" y="266421"/>
            <a:chExt cx="287405" cy="396008"/>
          </a:xfrm>
        </p:grpSpPr>
        <p:cxnSp>
          <p:nvCxnSpPr>
            <p:cNvPr id="823" name="Google Shape;823;g21bcf95681a_0_1"/>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24" name="Google Shape;824;g21bcf95681a_0_1"/>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25" name="Google Shape;825;g21bcf95681a_0_1"/>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26" name="Google Shape;826;g21bcf95681a_0_1"/>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27" name="Google Shape;827;g21bcf95681a_0_1"/>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28" name="Google Shape;828;g21bcf95681a_0_1"/>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29" name="Google Shape;829;g21bcf95681a_0_1"/>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30" name="Google Shape;830;g21bcf95681a_0_1"/>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31" name="Google Shape;831;g21bcf95681a_0_1"/>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32" name="Google Shape;832;g21bcf95681a_0_1"/>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833" name="Google Shape;833;g21bcf95681a_0_1"/>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834" name="Google Shape;834;g21bcf95681a_0_1"/>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835" name="Google Shape;835;g21bcf95681a_0_1"/>
          <p:cNvSpPr/>
          <p:nvPr/>
        </p:nvSpPr>
        <p:spPr>
          <a:xfrm>
            <a:off x="10555817" y="5073858"/>
            <a:ext cx="2959200" cy="2959200"/>
          </a:xfrm>
          <a:prstGeom prst="ellipse">
            <a:avLst/>
          </a:prstGeom>
          <a:solidFill>
            <a:schemeClr val="lt1">
              <a:alpha val="8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6" name="Google Shape;836;g21bcf95681a_0_1"/>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37" name="Google Shape;837;g21bcf95681a_0_1"/>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838" name="Google Shape;838;g21bcf95681a_0_1"/>
          <p:cNvSpPr txBox="1"/>
          <p:nvPr/>
        </p:nvSpPr>
        <p:spPr>
          <a:xfrm>
            <a:off x="659025" y="1146375"/>
            <a:ext cx="9453000" cy="2001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INTERFACES</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Sintaxis de las interfaces en Java</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None/>
            </a:pPr>
            <a:r>
              <a:t/>
            </a:r>
            <a:endParaRPr b="0" i="0" sz="2400" u="none" cap="none" strike="noStrike">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pic>
        <p:nvPicPr>
          <p:cNvPr id="839" name="Google Shape;839;g21bcf95681a_0_1"/>
          <p:cNvPicPr preferRelativeResize="0"/>
          <p:nvPr/>
        </p:nvPicPr>
        <p:blipFill>
          <a:blip r:embed="rId4">
            <a:alphaModFix/>
          </a:blip>
          <a:stretch>
            <a:fillRect/>
          </a:stretch>
        </p:blipFill>
        <p:spPr>
          <a:xfrm>
            <a:off x="1213750" y="2381300"/>
            <a:ext cx="8898275" cy="2563356"/>
          </a:xfrm>
          <a:prstGeom prst="rect">
            <a:avLst/>
          </a:prstGeom>
          <a:noFill/>
          <a:ln>
            <a:noFill/>
          </a:ln>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grpSp>
        <p:nvGrpSpPr>
          <p:cNvPr id="844" name="Google Shape;844;g21bcf95681a_0_23"/>
          <p:cNvGrpSpPr/>
          <p:nvPr/>
        </p:nvGrpSpPr>
        <p:grpSpPr>
          <a:xfrm>
            <a:off x="233910" y="382211"/>
            <a:ext cx="266769" cy="527997"/>
            <a:chOff x="141693" y="266421"/>
            <a:chExt cx="287405" cy="396008"/>
          </a:xfrm>
        </p:grpSpPr>
        <p:cxnSp>
          <p:nvCxnSpPr>
            <p:cNvPr id="845" name="Google Shape;845;g21bcf95681a_0_23"/>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46" name="Google Shape;846;g21bcf95681a_0_23"/>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47" name="Google Shape;847;g21bcf95681a_0_23"/>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48" name="Google Shape;848;g21bcf95681a_0_23"/>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49" name="Google Shape;849;g21bcf95681a_0_23"/>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50" name="Google Shape;850;g21bcf95681a_0_23"/>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51" name="Google Shape;851;g21bcf95681a_0_23"/>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52" name="Google Shape;852;g21bcf95681a_0_23"/>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53" name="Google Shape;853;g21bcf95681a_0_23"/>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54" name="Google Shape;854;g21bcf95681a_0_23"/>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855" name="Google Shape;855;g21bcf95681a_0_23"/>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856" name="Google Shape;856;g21bcf95681a_0_23"/>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857" name="Google Shape;857;g21bcf95681a_0_23"/>
          <p:cNvSpPr/>
          <p:nvPr/>
        </p:nvSpPr>
        <p:spPr>
          <a:xfrm>
            <a:off x="10555817" y="5073858"/>
            <a:ext cx="2959200" cy="2959200"/>
          </a:xfrm>
          <a:prstGeom prst="ellipse">
            <a:avLst/>
          </a:prstGeom>
          <a:solidFill>
            <a:schemeClr val="lt1">
              <a:alpha val="8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8" name="Google Shape;858;g21bcf95681a_0_23"/>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59" name="Google Shape;859;g21bcf95681a_0_23"/>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860" name="Google Shape;860;g21bcf95681a_0_23"/>
          <p:cNvSpPr txBox="1"/>
          <p:nvPr/>
        </p:nvSpPr>
        <p:spPr>
          <a:xfrm>
            <a:off x="659025" y="1146375"/>
            <a:ext cx="9453000" cy="4587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INTERFACES</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Sintaxis de las interfaces en Java</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None/>
            </a:pPr>
            <a:r>
              <a:rPr lang="es-CO" sz="2400">
                <a:solidFill>
                  <a:schemeClr val="dk2"/>
                </a:solidFill>
                <a:latin typeface="Work Sans"/>
                <a:ea typeface="Work Sans"/>
                <a:cs typeface="Work Sans"/>
                <a:sym typeface="Work Sans"/>
              </a:rPr>
              <a:t>Para declarar una interfaz en Java, se utiliza la palabra clave interface seguida del nombre de la interfaz. </a:t>
            </a:r>
            <a:endParaRPr sz="2400">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None/>
            </a:pPr>
            <a:r>
              <a:t/>
            </a:r>
            <a:endParaRPr sz="2400">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None/>
            </a:pPr>
            <a:r>
              <a:rPr lang="es-CO" sz="2400">
                <a:solidFill>
                  <a:schemeClr val="dk2"/>
                </a:solidFill>
                <a:latin typeface="Work Sans"/>
                <a:ea typeface="Work Sans"/>
                <a:cs typeface="Work Sans"/>
                <a:sym typeface="Work Sans"/>
              </a:rPr>
              <a:t>A continuación, se definen los métodos abstractos que la interfaz debe implementar. Los métodos abstractos no tienen implementación, solo la firma del método. Las interfaces pueden contener constantes, pero no variables de instancia.</a:t>
            </a:r>
            <a:endParaRPr b="0" i="0" sz="2400" u="none" cap="none" strike="noStrike">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grpSp>
        <p:nvGrpSpPr>
          <p:cNvPr id="865" name="Google Shape;865;g21bcf95681a_0_44"/>
          <p:cNvGrpSpPr/>
          <p:nvPr/>
        </p:nvGrpSpPr>
        <p:grpSpPr>
          <a:xfrm>
            <a:off x="233910" y="382211"/>
            <a:ext cx="266769" cy="527997"/>
            <a:chOff x="141693" y="266421"/>
            <a:chExt cx="287405" cy="396008"/>
          </a:xfrm>
        </p:grpSpPr>
        <p:cxnSp>
          <p:nvCxnSpPr>
            <p:cNvPr id="866" name="Google Shape;866;g21bcf95681a_0_44"/>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67" name="Google Shape;867;g21bcf95681a_0_44"/>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68" name="Google Shape;868;g21bcf95681a_0_44"/>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69" name="Google Shape;869;g21bcf95681a_0_44"/>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70" name="Google Shape;870;g21bcf95681a_0_44"/>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71" name="Google Shape;871;g21bcf95681a_0_44"/>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72" name="Google Shape;872;g21bcf95681a_0_44"/>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73" name="Google Shape;873;g21bcf95681a_0_44"/>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74" name="Google Shape;874;g21bcf95681a_0_44"/>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75" name="Google Shape;875;g21bcf95681a_0_44"/>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876" name="Google Shape;876;g21bcf95681a_0_44"/>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877" name="Google Shape;877;g21bcf95681a_0_44"/>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878" name="Google Shape;878;g21bcf95681a_0_44"/>
          <p:cNvSpPr/>
          <p:nvPr/>
        </p:nvSpPr>
        <p:spPr>
          <a:xfrm>
            <a:off x="10555817" y="5073858"/>
            <a:ext cx="2959200" cy="2959200"/>
          </a:xfrm>
          <a:prstGeom prst="ellipse">
            <a:avLst/>
          </a:prstGeom>
          <a:solidFill>
            <a:schemeClr val="lt1">
              <a:alpha val="8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9" name="Google Shape;879;g21bcf95681a_0_44"/>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80" name="Google Shape;880;g21bcf95681a_0_44"/>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881" name="Google Shape;881;g21bcf95681a_0_44"/>
          <p:cNvSpPr txBox="1"/>
          <p:nvPr/>
        </p:nvSpPr>
        <p:spPr>
          <a:xfrm>
            <a:off x="659025" y="1146375"/>
            <a:ext cx="9453000" cy="163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INTERFACES</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Implementar interfaces en clases</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pic>
        <p:nvPicPr>
          <p:cNvPr id="882" name="Google Shape;882;g21bcf95681a_0_44"/>
          <p:cNvPicPr preferRelativeResize="0"/>
          <p:nvPr/>
        </p:nvPicPr>
        <p:blipFill>
          <a:blip r:embed="rId4">
            <a:alphaModFix/>
          </a:blip>
          <a:stretch>
            <a:fillRect/>
          </a:stretch>
        </p:blipFill>
        <p:spPr>
          <a:xfrm>
            <a:off x="1360302" y="2236500"/>
            <a:ext cx="6942260" cy="4451600"/>
          </a:xfrm>
          <a:prstGeom prst="rect">
            <a:avLst/>
          </a:prstGeom>
          <a:noFill/>
          <a:ln>
            <a:noFill/>
          </a:ln>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grpSp>
        <p:nvGrpSpPr>
          <p:cNvPr id="887" name="Google Shape;887;g21bcf95681a_0_86"/>
          <p:cNvGrpSpPr/>
          <p:nvPr/>
        </p:nvGrpSpPr>
        <p:grpSpPr>
          <a:xfrm>
            <a:off x="233910" y="382211"/>
            <a:ext cx="266769" cy="527997"/>
            <a:chOff x="141693" y="266421"/>
            <a:chExt cx="287405" cy="396008"/>
          </a:xfrm>
        </p:grpSpPr>
        <p:cxnSp>
          <p:nvCxnSpPr>
            <p:cNvPr id="888" name="Google Shape;888;g21bcf95681a_0_86"/>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89" name="Google Shape;889;g21bcf95681a_0_86"/>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90" name="Google Shape;890;g21bcf95681a_0_86"/>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91" name="Google Shape;891;g21bcf95681a_0_86"/>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92" name="Google Shape;892;g21bcf95681a_0_86"/>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93" name="Google Shape;893;g21bcf95681a_0_86"/>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94" name="Google Shape;894;g21bcf95681a_0_86"/>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95" name="Google Shape;895;g21bcf95681a_0_86"/>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96" name="Google Shape;896;g21bcf95681a_0_86"/>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897" name="Google Shape;897;g21bcf95681a_0_86"/>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898" name="Google Shape;898;g21bcf95681a_0_86"/>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899" name="Google Shape;899;g21bcf95681a_0_86"/>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900" name="Google Shape;900;g21bcf95681a_0_86"/>
          <p:cNvSpPr/>
          <p:nvPr/>
        </p:nvSpPr>
        <p:spPr>
          <a:xfrm>
            <a:off x="10555817" y="5073858"/>
            <a:ext cx="2959200" cy="2959200"/>
          </a:xfrm>
          <a:prstGeom prst="ellipse">
            <a:avLst/>
          </a:prstGeom>
          <a:solidFill>
            <a:schemeClr val="lt1">
              <a:alpha val="8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1" name="Google Shape;901;g21bcf95681a_0_86"/>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02" name="Google Shape;902;g21bcf95681a_0_86"/>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903" name="Google Shape;903;g21bcf95681a_0_86"/>
          <p:cNvSpPr txBox="1"/>
          <p:nvPr/>
        </p:nvSpPr>
        <p:spPr>
          <a:xfrm>
            <a:off x="659025" y="1146375"/>
            <a:ext cx="9453000" cy="4325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INTERFACES</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Implementar interfaces en clases</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lang="es-CO" sz="2500">
                <a:solidFill>
                  <a:srgbClr val="3F3F3F"/>
                </a:solidFill>
                <a:latin typeface="Work Sans"/>
                <a:ea typeface="Work Sans"/>
                <a:cs typeface="Work Sans"/>
                <a:sym typeface="Work Sans"/>
              </a:rPr>
              <a:t>Para que una clase implemente una interfaz, se utiliza la palabra clave implements seguida del nombre de la interfaz. La clase debe proporcionar una implementación para cada método abstracto de la interfaz. </a:t>
            </a:r>
            <a:endParaRPr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lang="es-CO" sz="2500">
                <a:solidFill>
                  <a:srgbClr val="3F3F3F"/>
                </a:solidFill>
                <a:latin typeface="Work Sans"/>
                <a:ea typeface="Work Sans"/>
                <a:cs typeface="Work Sans"/>
                <a:sym typeface="Work Sans"/>
              </a:rPr>
              <a:t>La anotación @Override se utiliza para indicar que un método está redefiniendo un método abstracto de la interfaz.</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grpSp>
        <p:nvGrpSpPr>
          <p:cNvPr id="908" name="Google Shape;908;g21bcf95681a_0_65"/>
          <p:cNvGrpSpPr/>
          <p:nvPr/>
        </p:nvGrpSpPr>
        <p:grpSpPr>
          <a:xfrm>
            <a:off x="233910" y="382211"/>
            <a:ext cx="266769" cy="527997"/>
            <a:chOff x="141693" y="266421"/>
            <a:chExt cx="287405" cy="396008"/>
          </a:xfrm>
        </p:grpSpPr>
        <p:cxnSp>
          <p:nvCxnSpPr>
            <p:cNvPr id="909" name="Google Shape;909;g21bcf95681a_0_65"/>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10" name="Google Shape;910;g21bcf95681a_0_65"/>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11" name="Google Shape;911;g21bcf95681a_0_65"/>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12" name="Google Shape;912;g21bcf95681a_0_65"/>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13" name="Google Shape;913;g21bcf95681a_0_65"/>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14" name="Google Shape;914;g21bcf95681a_0_65"/>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15" name="Google Shape;915;g21bcf95681a_0_65"/>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16" name="Google Shape;916;g21bcf95681a_0_65"/>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17" name="Google Shape;917;g21bcf95681a_0_65"/>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18" name="Google Shape;918;g21bcf95681a_0_65"/>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919" name="Google Shape;919;g21bcf95681a_0_65"/>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920" name="Google Shape;920;g21bcf95681a_0_65"/>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921" name="Google Shape;921;g21bcf95681a_0_65"/>
          <p:cNvSpPr/>
          <p:nvPr/>
        </p:nvSpPr>
        <p:spPr>
          <a:xfrm>
            <a:off x="10555817" y="5073858"/>
            <a:ext cx="2959200" cy="2959200"/>
          </a:xfrm>
          <a:prstGeom prst="ellipse">
            <a:avLst/>
          </a:prstGeom>
          <a:solidFill>
            <a:schemeClr val="lt1">
              <a:alpha val="8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2" name="Google Shape;922;g21bcf95681a_0_65"/>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23" name="Google Shape;923;g21bcf95681a_0_65"/>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924" name="Google Shape;924;g21bcf95681a_0_65"/>
          <p:cNvSpPr txBox="1"/>
          <p:nvPr/>
        </p:nvSpPr>
        <p:spPr>
          <a:xfrm>
            <a:off x="659025" y="1146375"/>
            <a:ext cx="9453000" cy="6018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INTERFACES</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1" lang="es-CO" sz="2500">
                <a:solidFill>
                  <a:srgbClr val="3F3F3F"/>
                </a:solidFill>
                <a:latin typeface="Work Sans"/>
                <a:ea typeface="Work Sans"/>
                <a:cs typeface="Work Sans"/>
                <a:sym typeface="Work Sans"/>
              </a:rPr>
              <a:t>Beneficios de usar interfaces en Java</a:t>
            </a:r>
            <a:endParaRPr b="1" sz="25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sz="2400">
              <a:solidFill>
                <a:srgbClr val="3F3F3F"/>
              </a:solidFill>
              <a:latin typeface="Work Sans"/>
              <a:ea typeface="Work Sans"/>
              <a:cs typeface="Work Sans"/>
              <a:sym typeface="Work Sans"/>
            </a:endParaRPr>
          </a:p>
          <a:p>
            <a:pPr indent="-368300" lvl="0" marL="457200" marR="0" rtl="0" algn="just">
              <a:lnSpc>
                <a:spcPct val="100000"/>
              </a:lnSpc>
              <a:spcBef>
                <a:spcPts val="0"/>
              </a:spcBef>
              <a:spcAft>
                <a:spcPts val="0"/>
              </a:spcAft>
              <a:buClr>
                <a:srgbClr val="3F3F3F"/>
              </a:buClr>
              <a:buSzPts val="2200"/>
              <a:buFont typeface="Work Sans"/>
              <a:buChar char="●"/>
            </a:pPr>
            <a:r>
              <a:rPr b="1" lang="es-CO" sz="2200">
                <a:solidFill>
                  <a:srgbClr val="3F3F3F"/>
                </a:solidFill>
                <a:latin typeface="Work Sans"/>
                <a:ea typeface="Work Sans"/>
                <a:cs typeface="Work Sans"/>
                <a:sym typeface="Work Sans"/>
              </a:rPr>
              <a:t>Promueve el diseño modular:</a:t>
            </a:r>
            <a:r>
              <a:rPr lang="es-CO" sz="2200">
                <a:solidFill>
                  <a:srgbClr val="3F3F3F"/>
                </a:solidFill>
                <a:latin typeface="Work Sans"/>
                <a:ea typeface="Work Sans"/>
                <a:cs typeface="Work Sans"/>
                <a:sym typeface="Work Sans"/>
              </a:rPr>
              <a:t> Las interfaces permiten separar la definición de los métodos de su implementación, lo que hace que el código sea más modular y flexible.</a:t>
            </a:r>
            <a:endParaRPr sz="2200">
              <a:solidFill>
                <a:srgbClr val="3F3F3F"/>
              </a:solidFill>
              <a:latin typeface="Work Sans"/>
              <a:ea typeface="Work Sans"/>
              <a:cs typeface="Work Sans"/>
              <a:sym typeface="Work Sans"/>
            </a:endParaRPr>
          </a:p>
          <a:p>
            <a:pPr indent="-368300" lvl="0" marL="457200" marR="0" rtl="0" algn="just">
              <a:lnSpc>
                <a:spcPct val="100000"/>
              </a:lnSpc>
              <a:spcBef>
                <a:spcPts val="0"/>
              </a:spcBef>
              <a:spcAft>
                <a:spcPts val="0"/>
              </a:spcAft>
              <a:buClr>
                <a:srgbClr val="3F3F3F"/>
              </a:buClr>
              <a:buSzPts val="2200"/>
              <a:buFont typeface="Work Sans"/>
              <a:buChar char="●"/>
            </a:pPr>
            <a:r>
              <a:rPr b="1" lang="es-CO" sz="2200">
                <a:solidFill>
                  <a:srgbClr val="3F3F3F"/>
                </a:solidFill>
                <a:latin typeface="Work Sans"/>
                <a:ea typeface="Work Sans"/>
                <a:cs typeface="Work Sans"/>
                <a:sym typeface="Work Sans"/>
              </a:rPr>
              <a:t>Reutilización de código: </a:t>
            </a:r>
            <a:r>
              <a:rPr lang="es-CO" sz="2200">
                <a:solidFill>
                  <a:srgbClr val="3F3F3F"/>
                </a:solidFill>
                <a:latin typeface="Work Sans"/>
                <a:ea typeface="Work Sans"/>
                <a:cs typeface="Work Sans"/>
                <a:sym typeface="Work Sans"/>
              </a:rPr>
              <a:t>Las interfaces permiten reutilizar código definiendo métodos comunes que deben ser implementados por diferentes clases.</a:t>
            </a:r>
            <a:endParaRPr sz="2200">
              <a:solidFill>
                <a:srgbClr val="3F3F3F"/>
              </a:solidFill>
              <a:latin typeface="Work Sans"/>
              <a:ea typeface="Work Sans"/>
              <a:cs typeface="Work Sans"/>
              <a:sym typeface="Work Sans"/>
            </a:endParaRPr>
          </a:p>
          <a:p>
            <a:pPr indent="-368300" lvl="0" marL="457200" marR="0" rtl="0" algn="just">
              <a:lnSpc>
                <a:spcPct val="100000"/>
              </a:lnSpc>
              <a:spcBef>
                <a:spcPts val="0"/>
              </a:spcBef>
              <a:spcAft>
                <a:spcPts val="0"/>
              </a:spcAft>
              <a:buClr>
                <a:srgbClr val="3F3F3F"/>
              </a:buClr>
              <a:buSzPts val="2200"/>
              <a:buFont typeface="Work Sans"/>
              <a:buChar char="●"/>
            </a:pPr>
            <a:r>
              <a:rPr b="1" lang="es-CO" sz="2200">
                <a:solidFill>
                  <a:srgbClr val="3F3F3F"/>
                </a:solidFill>
                <a:latin typeface="Work Sans"/>
                <a:ea typeface="Work Sans"/>
                <a:cs typeface="Work Sans"/>
                <a:sym typeface="Work Sans"/>
              </a:rPr>
              <a:t>Herencia múltiple: </a:t>
            </a:r>
            <a:r>
              <a:rPr lang="es-CO" sz="2200">
                <a:solidFill>
                  <a:srgbClr val="3F3F3F"/>
                </a:solidFill>
                <a:latin typeface="Work Sans"/>
                <a:ea typeface="Work Sans"/>
                <a:cs typeface="Work Sans"/>
                <a:sym typeface="Work Sans"/>
              </a:rPr>
              <a:t>Las interfaces permiten la herencia múltiple, lo que significa que una clase puede heredar de varias interfaces y combinar sus características.</a:t>
            </a:r>
            <a:endParaRPr sz="2200">
              <a:solidFill>
                <a:srgbClr val="3F3F3F"/>
              </a:solidFill>
              <a:latin typeface="Work Sans"/>
              <a:ea typeface="Work Sans"/>
              <a:cs typeface="Work Sans"/>
              <a:sym typeface="Work Sans"/>
            </a:endParaRPr>
          </a:p>
          <a:p>
            <a:pPr indent="-368300" lvl="0" marL="457200" marR="0" rtl="0" algn="just">
              <a:lnSpc>
                <a:spcPct val="100000"/>
              </a:lnSpc>
              <a:spcBef>
                <a:spcPts val="0"/>
              </a:spcBef>
              <a:spcAft>
                <a:spcPts val="0"/>
              </a:spcAft>
              <a:buClr>
                <a:srgbClr val="3F3F3F"/>
              </a:buClr>
              <a:buSzPts val="2200"/>
              <a:buFont typeface="Work Sans"/>
              <a:buChar char="●"/>
            </a:pPr>
            <a:r>
              <a:rPr b="1" lang="es-CO" sz="2200">
                <a:solidFill>
                  <a:srgbClr val="3F3F3F"/>
                </a:solidFill>
                <a:latin typeface="Work Sans"/>
                <a:ea typeface="Work Sans"/>
                <a:cs typeface="Work Sans"/>
                <a:sym typeface="Work Sans"/>
              </a:rPr>
              <a:t>Polimorfismo: </a:t>
            </a:r>
            <a:r>
              <a:rPr lang="es-CO" sz="2200">
                <a:solidFill>
                  <a:srgbClr val="3F3F3F"/>
                </a:solidFill>
                <a:latin typeface="Work Sans"/>
                <a:ea typeface="Work Sans"/>
                <a:cs typeface="Work Sans"/>
                <a:sym typeface="Work Sans"/>
              </a:rPr>
              <a:t>Las interfaces permiten el polimorfismo, lo que significa que las instancias de diferentes clases que implementan la misma interfaz pueden ser utilizadas de manera intercambiable.</a:t>
            </a:r>
            <a:endParaRPr sz="2200">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pSp>
        <p:nvGrpSpPr>
          <p:cNvPr id="929" name="Google Shape;929;g21bb004fa86_0_999"/>
          <p:cNvGrpSpPr/>
          <p:nvPr/>
        </p:nvGrpSpPr>
        <p:grpSpPr>
          <a:xfrm>
            <a:off x="233910" y="382211"/>
            <a:ext cx="266769" cy="527997"/>
            <a:chOff x="141693" y="266421"/>
            <a:chExt cx="287405" cy="396008"/>
          </a:xfrm>
        </p:grpSpPr>
        <p:cxnSp>
          <p:nvCxnSpPr>
            <p:cNvPr id="930" name="Google Shape;930;g21bb004fa86_0_999"/>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31" name="Google Shape;931;g21bb004fa86_0_999"/>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32" name="Google Shape;932;g21bb004fa86_0_999"/>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33" name="Google Shape;933;g21bb004fa86_0_999"/>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34" name="Google Shape;934;g21bb004fa86_0_999"/>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35" name="Google Shape;935;g21bb004fa86_0_999"/>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36" name="Google Shape;936;g21bb004fa86_0_999"/>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37" name="Google Shape;937;g21bb004fa86_0_999"/>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38" name="Google Shape;938;g21bb004fa86_0_999"/>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39" name="Google Shape;939;g21bb004fa86_0_999"/>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940" name="Google Shape;940;g21bb004fa86_0_999"/>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941" name="Google Shape;941;g21bb004fa86_0_999"/>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942" name="Google Shape;942;g21bb004fa86_0_999"/>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3" name="Google Shape;943;g21bb004fa86_0_999"/>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44" name="Google Shape;944;g21bb004fa86_0_999"/>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945" name="Google Shape;945;g21bb004fa86_0_999"/>
          <p:cNvSpPr txBox="1"/>
          <p:nvPr/>
        </p:nvSpPr>
        <p:spPr>
          <a:xfrm>
            <a:off x="659025" y="1146375"/>
            <a:ext cx="9453000" cy="5864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Actividad: </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None/>
            </a:pPr>
            <a:r>
              <a:rPr b="1" lang="es-CO" sz="2500">
                <a:solidFill>
                  <a:schemeClr val="dk2"/>
                </a:solidFill>
                <a:latin typeface="Work Sans"/>
                <a:ea typeface="Work Sans"/>
                <a:cs typeface="Work Sans"/>
                <a:sym typeface="Work Sans"/>
              </a:rPr>
              <a:t>Descripción del problema</a:t>
            </a:r>
            <a:endParaRPr b="1" sz="2500">
              <a:solidFill>
                <a:schemeClr val="dk2"/>
              </a:solidFill>
              <a:latin typeface="Work Sans"/>
              <a:ea typeface="Work Sans"/>
              <a:cs typeface="Work Sans"/>
              <a:sym typeface="Work Sans"/>
            </a:endParaRPr>
          </a:p>
          <a:p>
            <a:pPr indent="0" lvl="0" marL="914400" marR="0" rtl="0" algn="just">
              <a:lnSpc>
                <a:spcPct val="100000"/>
              </a:lnSpc>
              <a:spcBef>
                <a:spcPts val="0"/>
              </a:spcBef>
              <a:spcAft>
                <a:spcPts val="0"/>
              </a:spcAft>
              <a:buNone/>
            </a:pPr>
            <a:r>
              <a:t/>
            </a:r>
            <a:endParaRPr sz="2500">
              <a:solidFill>
                <a:schemeClr val="dk2"/>
              </a:solidFill>
              <a:latin typeface="Work Sans"/>
              <a:ea typeface="Work Sans"/>
              <a:cs typeface="Work Sans"/>
              <a:sym typeface="Work Sans"/>
            </a:endParaRPr>
          </a:p>
          <a:p>
            <a:pPr indent="-387350" lvl="0" marL="457200" marR="0" rtl="0" algn="just">
              <a:lnSpc>
                <a:spcPct val="100000"/>
              </a:lnSpc>
              <a:spcBef>
                <a:spcPts val="0"/>
              </a:spcBef>
              <a:spcAft>
                <a:spcPts val="0"/>
              </a:spcAft>
              <a:buClr>
                <a:schemeClr val="dk2"/>
              </a:buClr>
              <a:buSzPts val="2500"/>
              <a:buFont typeface="Work Sans"/>
              <a:buChar char="●"/>
            </a:pPr>
            <a:r>
              <a:rPr lang="es-CO" sz="2500">
                <a:solidFill>
                  <a:schemeClr val="dk2"/>
                </a:solidFill>
                <a:latin typeface="Work Sans"/>
                <a:ea typeface="Work Sans"/>
                <a:cs typeface="Work Sans"/>
                <a:sym typeface="Work Sans"/>
              </a:rPr>
              <a:t>Diseñar un sistema para gestionar una tienda de ropa. La tienda vende diferentes tipos de prendas de vestir, como camisetas, pantalones y zapatos. </a:t>
            </a:r>
            <a:endParaRPr sz="2500">
              <a:solidFill>
                <a:schemeClr val="dk2"/>
              </a:solidFill>
              <a:latin typeface="Work Sans"/>
              <a:ea typeface="Work Sans"/>
              <a:cs typeface="Work Sans"/>
              <a:sym typeface="Work Sans"/>
            </a:endParaRPr>
          </a:p>
          <a:p>
            <a:pPr indent="-387350" lvl="0" marL="457200" marR="0" rtl="0" algn="just">
              <a:lnSpc>
                <a:spcPct val="100000"/>
              </a:lnSpc>
              <a:spcBef>
                <a:spcPts val="0"/>
              </a:spcBef>
              <a:spcAft>
                <a:spcPts val="0"/>
              </a:spcAft>
              <a:buClr>
                <a:schemeClr val="dk2"/>
              </a:buClr>
              <a:buSzPts val="2500"/>
              <a:buFont typeface="Work Sans"/>
              <a:buChar char="●"/>
            </a:pPr>
            <a:r>
              <a:t/>
            </a:r>
            <a:endParaRPr sz="2500">
              <a:solidFill>
                <a:schemeClr val="dk2"/>
              </a:solidFill>
              <a:latin typeface="Work Sans"/>
              <a:ea typeface="Work Sans"/>
              <a:cs typeface="Work Sans"/>
              <a:sym typeface="Work Sans"/>
            </a:endParaRPr>
          </a:p>
          <a:p>
            <a:pPr indent="-387350" lvl="0" marL="457200" marR="0" rtl="0" algn="just">
              <a:lnSpc>
                <a:spcPct val="100000"/>
              </a:lnSpc>
              <a:spcBef>
                <a:spcPts val="0"/>
              </a:spcBef>
              <a:spcAft>
                <a:spcPts val="0"/>
              </a:spcAft>
              <a:buClr>
                <a:schemeClr val="dk2"/>
              </a:buClr>
              <a:buSzPts val="2500"/>
              <a:buFont typeface="Work Sans"/>
              <a:buChar char="●"/>
            </a:pPr>
            <a:r>
              <a:rPr lang="es-CO" sz="2500">
                <a:solidFill>
                  <a:schemeClr val="dk2"/>
                </a:solidFill>
                <a:latin typeface="Work Sans"/>
                <a:ea typeface="Work Sans"/>
                <a:cs typeface="Work Sans"/>
                <a:sym typeface="Work Sans"/>
              </a:rPr>
              <a:t>Cada prenda tiene características como el nombre, la talla, el color y el precio. La tienda también tiene empleados que pueden atender a los clientes, realizar ventas y gestionar el inventario.</a:t>
            </a:r>
            <a:endParaRPr sz="2500">
              <a:solidFill>
                <a:schemeClr val="dk2"/>
              </a:solidFill>
              <a:latin typeface="Work Sans"/>
              <a:ea typeface="Work Sans"/>
              <a:cs typeface="Work Sans"/>
              <a:sym typeface="Work Sans"/>
            </a:endParaRPr>
          </a:p>
          <a:p>
            <a:pPr indent="0" lvl="0" marL="914400" marR="0" rtl="0" algn="just">
              <a:lnSpc>
                <a:spcPct val="100000"/>
              </a:lnSpc>
              <a:spcBef>
                <a:spcPts val="0"/>
              </a:spcBef>
              <a:spcAft>
                <a:spcPts val="0"/>
              </a:spcAft>
              <a:buNone/>
            </a:pPr>
            <a:r>
              <a:t/>
            </a:r>
            <a:endParaRPr sz="2500">
              <a:solidFill>
                <a:schemeClr val="dk2"/>
              </a:solidFill>
              <a:latin typeface="Work Sans"/>
              <a:ea typeface="Work Sans"/>
              <a:cs typeface="Work Sans"/>
              <a:sym typeface="Work Sans"/>
            </a:endParaRPr>
          </a:p>
          <a:p>
            <a:pPr indent="0" lvl="0" marL="914400" marR="0" rtl="0" algn="just">
              <a:lnSpc>
                <a:spcPct val="100000"/>
              </a:lnSpc>
              <a:spcBef>
                <a:spcPts val="0"/>
              </a:spcBef>
              <a:spcAft>
                <a:spcPts val="0"/>
              </a:spcAft>
              <a:buNone/>
            </a:pPr>
            <a:r>
              <a:t/>
            </a:r>
            <a:endParaRPr sz="2500">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2"/>
              </a:solidFill>
              <a:latin typeface="Work Sans"/>
              <a:ea typeface="Work Sans"/>
              <a:cs typeface="Work Sans"/>
              <a:sym typeface="Work Sans"/>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1baf83b1f1_0_0"/>
          <p:cNvSpPr txBox="1"/>
          <p:nvPr/>
        </p:nvSpPr>
        <p:spPr>
          <a:xfrm>
            <a:off x="916413" y="469700"/>
            <a:ext cx="9108000" cy="528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733"/>
              <a:buFont typeface="Arial"/>
              <a:buNone/>
            </a:pPr>
            <a:r>
              <a:rPr b="1" i="0" lang="es-CO" sz="3433" u="none" cap="none" strike="noStrike">
                <a:solidFill>
                  <a:srgbClr val="00324D"/>
                </a:solidFill>
                <a:latin typeface="Work Sans"/>
                <a:ea typeface="Work Sans"/>
                <a:cs typeface="Work Sans"/>
                <a:sym typeface="Work Sans"/>
              </a:rPr>
              <a:t>DIAGRAMA DE CLASES</a:t>
            </a:r>
            <a:endParaRPr b="1" i="0" sz="3433" u="none" cap="none" strike="noStrike">
              <a:solidFill>
                <a:srgbClr val="00324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3733"/>
              <a:buFont typeface="Arial"/>
              <a:buNone/>
            </a:pPr>
            <a:r>
              <a:t/>
            </a:r>
            <a:endParaRPr b="1" i="0" sz="3733" u="none" cap="none" strike="noStrike">
              <a:solidFill>
                <a:srgbClr val="00324D"/>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3733"/>
              <a:buFont typeface="Arial"/>
              <a:buNone/>
            </a:pPr>
            <a:r>
              <a:t/>
            </a:r>
            <a:endParaRPr b="0" i="0" sz="2533" u="none" cap="none" strike="noStrike">
              <a:solidFill>
                <a:srgbClr val="00324D"/>
              </a:solidFill>
              <a:latin typeface="Work Sans"/>
              <a:ea typeface="Work Sans"/>
              <a:cs typeface="Work Sans"/>
              <a:sym typeface="Work Sans"/>
            </a:endParaRPr>
          </a:p>
        </p:txBody>
      </p:sp>
      <p:sp>
        <p:nvSpPr>
          <p:cNvPr id="176" name="Google Shape;176;g21baf83b1f1_0_0"/>
          <p:cNvSpPr/>
          <p:nvPr/>
        </p:nvSpPr>
        <p:spPr>
          <a:xfrm>
            <a:off x="1373075" y="1483546"/>
            <a:ext cx="1698900" cy="60900"/>
          </a:xfrm>
          <a:prstGeom prst="rect">
            <a:avLst/>
          </a:prstGeom>
          <a:solidFill>
            <a:srgbClr val="82DE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39A900"/>
              </a:solidFill>
              <a:latin typeface="Calibri"/>
              <a:ea typeface="Calibri"/>
              <a:cs typeface="Calibri"/>
              <a:sym typeface="Calibri"/>
            </a:endParaRPr>
          </a:p>
        </p:txBody>
      </p:sp>
      <p:cxnSp>
        <p:nvCxnSpPr>
          <p:cNvPr id="177" name="Google Shape;177;g21baf83b1f1_0_0"/>
          <p:cNvCxnSpPr/>
          <p:nvPr/>
        </p:nvCxnSpPr>
        <p:spPr>
          <a:xfrm>
            <a:off x="415047" y="6473523"/>
            <a:ext cx="11413800" cy="0"/>
          </a:xfrm>
          <a:prstGeom prst="straightConnector1">
            <a:avLst/>
          </a:prstGeom>
          <a:noFill/>
          <a:ln cap="flat" cmpd="sng" w="12700">
            <a:solidFill>
              <a:srgbClr val="39A900"/>
            </a:solidFill>
            <a:prstDash val="solid"/>
            <a:miter lim="800000"/>
            <a:headEnd len="sm" w="sm" type="none"/>
            <a:tailEnd len="sm" w="sm" type="none"/>
          </a:ln>
          <a:effectLst>
            <a:outerShdw sx="1000" rotWithShape="0" dist="20000" sy="1000">
              <a:srgbClr val="000000"/>
            </a:outerShdw>
          </a:effectLst>
        </p:spPr>
      </p:cxnSp>
      <p:grpSp>
        <p:nvGrpSpPr>
          <p:cNvPr id="178" name="Google Shape;178;g21baf83b1f1_0_0"/>
          <p:cNvGrpSpPr/>
          <p:nvPr/>
        </p:nvGrpSpPr>
        <p:grpSpPr>
          <a:xfrm>
            <a:off x="233910" y="72246"/>
            <a:ext cx="266769" cy="527997"/>
            <a:chOff x="141693" y="266421"/>
            <a:chExt cx="287405" cy="396008"/>
          </a:xfrm>
        </p:grpSpPr>
        <p:cxnSp>
          <p:nvCxnSpPr>
            <p:cNvPr id="179" name="Google Shape;179;g21baf83b1f1_0_0"/>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80" name="Google Shape;180;g21baf83b1f1_0_0"/>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81" name="Google Shape;181;g21baf83b1f1_0_0"/>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82" name="Google Shape;182;g21baf83b1f1_0_0"/>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83" name="Google Shape;183;g21baf83b1f1_0_0"/>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84" name="Google Shape;184;g21baf83b1f1_0_0"/>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85" name="Google Shape;185;g21baf83b1f1_0_0"/>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86" name="Google Shape;186;g21baf83b1f1_0_0"/>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87" name="Google Shape;187;g21baf83b1f1_0_0"/>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88" name="Google Shape;188;g21baf83b1f1_0_0"/>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189" name="Google Shape;189;g21baf83b1f1_0_0"/>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pic>
        <p:nvPicPr>
          <p:cNvPr descr="Logotipo&#10;&#10;Descripción generada automáticamente" id="190" name="Google Shape;190;g21baf83b1f1_0_0"/>
          <p:cNvPicPr preferRelativeResize="0"/>
          <p:nvPr/>
        </p:nvPicPr>
        <p:blipFill rotWithShape="1">
          <a:blip r:embed="rId3">
            <a:alphaModFix/>
          </a:blip>
          <a:srcRect b="0" l="0" r="0" t="0"/>
          <a:stretch/>
        </p:blipFill>
        <p:spPr>
          <a:xfrm>
            <a:off x="10447299" y="469709"/>
            <a:ext cx="1261875" cy="1231395"/>
          </a:xfrm>
          <a:prstGeom prst="rect">
            <a:avLst/>
          </a:prstGeom>
          <a:noFill/>
          <a:ln>
            <a:noFill/>
          </a:ln>
        </p:spPr>
      </p:pic>
      <p:pic>
        <p:nvPicPr>
          <p:cNvPr id="191" name="Google Shape;191;g21baf83b1f1_0_0"/>
          <p:cNvPicPr preferRelativeResize="0"/>
          <p:nvPr/>
        </p:nvPicPr>
        <p:blipFill rotWithShape="1">
          <a:blip r:embed="rId4">
            <a:alphaModFix/>
          </a:blip>
          <a:srcRect b="0" l="0" r="0" t="0"/>
          <a:stretch/>
        </p:blipFill>
        <p:spPr>
          <a:xfrm>
            <a:off x="1666875" y="2024063"/>
            <a:ext cx="8858250" cy="2809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grpSp>
        <p:nvGrpSpPr>
          <p:cNvPr id="950" name="Google Shape;950;g21bcf95681a_0_127"/>
          <p:cNvGrpSpPr/>
          <p:nvPr/>
        </p:nvGrpSpPr>
        <p:grpSpPr>
          <a:xfrm>
            <a:off x="233910" y="382211"/>
            <a:ext cx="266769" cy="527997"/>
            <a:chOff x="141693" y="266421"/>
            <a:chExt cx="287405" cy="396008"/>
          </a:xfrm>
        </p:grpSpPr>
        <p:cxnSp>
          <p:nvCxnSpPr>
            <p:cNvPr id="951" name="Google Shape;951;g21bcf95681a_0_127"/>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52" name="Google Shape;952;g21bcf95681a_0_127"/>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53" name="Google Shape;953;g21bcf95681a_0_127"/>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54" name="Google Shape;954;g21bcf95681a_0_127"/>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55" name="Google Shape;955;g21bcf95681a_0_127"/>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56" name="Google Shape;956;g21bcf95681a_0_127"/>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57" name="Google Shape;957;g21bcf95681a_0_127"/>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58" name="Google Shape;958;g21bcf95681a_0_127"/>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59" name="Google Shape;959;g21bcf95681a_0_127"/>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60" name="Google Shape;960;g21bcf95681a_0_127"/>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961" name="Google Shape;961;g21bcf95681a_0_127"/>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962" name="Google Shape;962;g21bcf95681a_0_127"/>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963" name="Google Shape;963;g21bcf95681a_0_127"/>
          <p:cNvSpPr/>
          <p:nvPr/>
        </p:nvSpPr>
        <p:spPr>
          <a:xfrm>
            <a:off x="10555817" y="5073858"/>
            <a:ext cx="2959200" cy="2959200"/>
          </a:xfrm>
          <a:prstGeom prst="ellipse">
            <a:avLst/>
          </a:prstGeom>
          <a:solidFill>
            <a:schemeClr val="lt1">
              <a:alpha val="8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4" name="Google Shape;964;g21bcf95681a_0_127"/>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65" name="Google Shape;965;g21bcf95681a_0_127"/>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966" name="Google Shape;966;g21bcf95681a_0_127"/>
          <p:cNvSpPr txBox="1"/>
          <p:nvPr/>
        </p:nvSpPr>
        <p:spPr>
          <a:xfrm>
            <a:off x="659025" y="1146375"/>
            <a:ext cx="9453000" cy="5479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None/>
            </a:pPr>
            <a:r>
              <a:rPr b="1" lang="es-CO" sz="2500">
                <a:solidFill>
                  <a:schemeClr val="dk2"/>
                </a:solidFill>
                <a:latin typeface="Work Sans"/>
                <a:ea typeface="Work Sans"/>
                <a:cs typeface="Work Sans"/>
                <a:sym typeface="Work Sans"/>
              </a:rPr>
              <a:t>Requisitos:</a:t>
            </a:r>
            <a:endParaRPr b="1" sz="2500">
              <a:solidFill>
                <a:schemeClr val="dk2"/>
              </a:solidFill>
              <a:latin typeface="Work Sans"/>
              <a:ea typeface="Work Sans"/>
              <a:cs typeface="Work Sans"/>
              <a:sym typeface="Work Sans"/>
            </a:endParaRPr>
          </a:p>
          <a:p>
            <a:pPr indent="0" lvl="0" marL="457200" marR="0" rtl="0" algn="just">
              <a:lnSpc>
                <a:spcPct val="100000"/>
              </a:lnSpc>
              <a:spcBef>
                <a:spcPts val="0"/>
              </a:spcBef>
              <a:spcAft>
                <a:spcPts val="0"/>
              </a:spcAft>
              <a:buNone/>
            </a:pPr>
            <a:r>
              <a:t/>
            </a:r>
            <a:endParaRPr b="1" sz="2500">
              <a:solidFill>
                <a:schemeClr val="dk2"/>
              </a:solidFill>
              <a:latin typeface="Work Sans"/>
              <a:ea typeface="Work Sans"/>
              <a:cs typeface="Work Sans"/>
              <a:sym typeface="Work Sans"/>
            </a:endParaRPr>
          </a:p>
          <a:p>
            <a:pPr indent="-387350" lvl="0" marL="457200" marR="0" rtl="0" algn="just">
              <a:lnSpc>
                <a:spcPct val="100000"/>
              </a:lnSpc>
              <a:spcBef>
                <a:spcPts val="0"/>
              </a:spcBef>
              <a:spcAft>
                <a:spcPts val="0"/>
              </a:spcAft>
              <a:buClr>
                <a:schemeClr val="dk2"/>
              </a:buClr>
              <a:buSzPts val="2500"/>
              <a:buFont typeface="Work Sans"/>
              <a:buChar char="●"/>
            </a:pPr>
            <a:r>
              <a:rPr lang="es-CO" sz="2500">
                <a:solidFill>
                  <a:schemeClr val="dk2"/>
                </a:solidFill>
                <a:latin typeface="Work Sans"/>
                <a:ea typeface="Work Sans"/>
                <a:cs typeface="Work Sans"/>
                <a:sym typeface="Work Sans"/>
              </a:rPr>
              <a:t>Clases para representar prendas de vestir (camisetas, pantalones, zapatos).</a:t>
            </a:r>
            <a:endParaRPr sz="2500">
              <a:solidFill>
                <a:schemeClr val="dk2"/>
              </a:solidFill>
              <a:latin typeface="Work Sans"/>
              <a:ea typeface="Work Sans"/>
              <a:cs typeface="Work Sans"/>
              <a:sym typeface="Work Sans"/>
            </a:endParaRPr>
          </a:p>
          <a:p>
            <a:pPr indent="-387350" lvl="0" marL="457200" marR="0" rtl="0" algn="just">
              <a:lnSpc>
                <a:spcPct val="100000"/>
              </a:lnSpc>
              <a:spcBef>
                <a:spcPts val="0"/>
              </a:spcBef>
              <a:spcAft>
                <a:spcPts val="0"/>
              </a:spcAft>
              <a:buClr>
                <a:schemeClr val="dk2"/>
              </a:buClr>
              <a:buSzPts val="2500"/>
              <a:buFont typeface="Work Sans"/>
              <a:buChar char="●"/>
            </a:pPr>
            <a:r>
              <a:rPr lang="es-CO" sz="2500">
                <a:solidFill>
                  <a:schemeClr val="dk2"/>
                </a:solidFill>
                <a:latin typeface="Work Sans"/>
                <a:ea typeface="Work Sans"/>
                <a:cs typeface="Work Sans"/>
                <a:sym typeface="Work Sans"/>
              </a:rPr>
              <a:t>Herencia entre las clases de prendas de vestir para aprovechar las características comunes.</a:t>
            </a:r>
            <a:endParaRPr sz="2500">
              <a:solidFill>
                <a:schemeClr val="dk2"/>
              </a:solidFill>
              <a:latin typeface="Work Sans"/>
              <a:ea typeface="Work Sans"/>
              <a:cs typeface="Work Sans"/>
              <a:sym typeface="Work Sans"/>
            </a:endParaRPr>
          </a:p>
          <a:p>
            <a:pPr indent="-387350" lvl="0" marL="457200" marR="0" rtl="0" algn="just">
              <a:lnSpc>
                <a:spcPct val="100000"/>
              </a:lnSpc>
              <a:spcBef>
                <a:spcPts val="0"/>
              </a:spcBef>
              <a:spcAft>
                <a:spcPts val="0"/>
              </a:spcAft>
              <a:buClr>
                <a:schemeClr val="dk2"/>
              </a:buClr>
              <a:buSzPts val="2500"/>
              <a:buFont typeface="Work Sans"/>
              <a:buChar char="●"/>
            </a:pPr>
            <a:r>
              <a:rPr lang="es-CO" sz="2500">
                <a:solidFill>
                  <a:schemeClr val="dk2"/>
                </a:solidFill>
                <a:latin typeface="Work Sans"/>
                <a:ea typeface="Work Sans"/>
                <a:cs typeface="Work Sans"/>
                <a:sym typeface="Work Sans"/>
              </a:rPr>
              <a:t>Polimorfismo para definir métodos específicos para cada tipo de prenda.</a:t>
            </a:r>
            <a:endParaRPr sz="2500">
              <a:solidFill>
                <a:schemeClr val="dk2"/>
              </a:solidFill>
              <a:latin typeface="Work Sans"/>
              <a:ea typeface="Work Sans"/>
              <a:cs typeface="Work Sans"/>
              <a:sym typeface="Work Sans"/>
            </a:endParaRPr>
          </a:p>
          <a:p>
            <a:pPr indent="-387350" lvl="0" marL="457200" marR="0" rtl="0" algn="just">
              <a:lnSpc>
                <a:spcPct val="100000"/>
              </a:lnSpc>
              <a:spcBef>
                <a:spcPts val="0"/>
              </a:spcBef>
              <a:spcAft>
                <a:spcPts val="0"/>
              </a:spcAft>
              <a:buClr>
                <a:schemeClr val="dk2"/>
              </a:buClr>
              <a:buSzPts val="2500"/>
              <a:buFont typeface="Work Sans"/>
              <a:buChar char="●"/>
            </a:pPr>
            <a:r>
              <a:rPr lang="es-CO" sz="2500">
                <a:solidFill>
                  <a:schemeClr val="dk2"/>
                </a:solidFill>
                <a:latin typeface="Work Sans"/>
                <a:ea typeface="Work Sans"/>
                <a:cs typeface="Work Sans"/>
                <a:sym typeface="Work Sans"/>
              </a:rPr>
              <a:t>Sobrecarga de métodos para realizar acciones comunes con diferentes tipos de prendas.</a:t>
            </a:r>
            <a:endParaRPr sz="2500">
              <a:solidFill>
                <a:schemeClr val="dk2"/>
              </a:solidFill>
              <a:latin typeface="Work Sans"/>
              <a:ea typeface="Work Sans"/>
              <a:cs typeface="Work Sans"/>
              <a:sym typeface="Work Sans"/>
            </a:endParaRPr>
          </a:p>
          <a:p>
            <a:pPr indent="-387350" lvl="0" marL="457200" marR="0" rtl="0" algn="just">
              <a:lnSpc>
                <a:spcPct val="100000"/>
              </a:lnSpc>
              <a:spcBef>
                <a:spcPts val="0"/>
              </a:spcBef>
              <a:spcAft>
                <a:spcPts val="0"/>
              </a:spcAft>
              <a:buClr>
                <a:schemeClr val="dk2"/>
              </a:buClr>
              <a:buSzPts val="2500"/>
              <a:buFont typeface="Work Sans"/>
              <a:buChar char="●"/>
            </a:pPr>
            <a:r>
              <a:rPr lang="es-CO" sz="2500">
                <a:solidFill>
                  <a:schemeClr val="dk2"/>
                </a:solidFill>
                <a:latin typeface="Work Sans"/>
                <a:ea typeface="Work Sans"/>
                <a:cs typeface="Work Sans"/>
                <a:sym typeface="Work Sans"/>
              </a:rPr>
              <a:t>Encapsulación para proteger los datos de las clases.</a:t>
            </a:r>
            <a:endParaRPr sz="2500">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2"/>
              </a:solidFill>
              <a:latin typeface="Work Sans"/>
              <a:ea typeface="Work Sans"/>
              <a:cs typeface="Work Sans"/>
              <a:sym typeface="Work Sans"/>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grpSp>
        <p:nvGrpSpPr>
          <p:cNvPr id="971" name="Google Shape;971;g21bcf95681a_0_147"/>
          <p:cNvGrpSpPr/>
          <p:nvPr/>
        </p:nvGrpSpPr>
        <p:grpSpPr>
          <a:xfrm>
            <a:off x="233910" y="382211"/>
            <a:ext cx="266769" cy="527997"/>
            <a:chOff x="141693" y="266421"/>
            <a:chExt cx="287405" cy="396008"/>
          </a:xfrm>
        </p:grpSpPr>
        <p:cxnSp>
          <p:nvCxnSpPr>
            <p:cNvPr id="972" name="Google Shape;972;g21bcf95681a_0_147"/>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73" name="Google Shape;973;g21bcf95681a_0_147"/>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74" name="Google Shape;974;g21bcf95681a_0_147"/>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75" name="Google Shape;975;g21bcf95681a_0_147"/>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76" name="Google Shape;976;g21bcf95681a_0_147"/>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77" name="Google Shape;977;g21bcf95681a_0_147"/>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78" name="Google Shape;978;g21bcf95681a_0_147"/>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79" name="Google Shape;979;g21bcf95681a_0_147"/>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80" name="Google Shape;980;g21bcf95681a_0_147"/>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81" name="Google Shape;981;g21bcf95681a_0_147"/>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982" name="Google Shape;982;g21bcf95681a_0_147"/>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983" name="Google Shape;983;g21bcf95681a_0_147"/>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984" name="Google Shape;984;g21bcf95681a_0_147"/>
          <p:cNvSpPr/>
          <p:nvPr/>
        </p:nvSpPr>
        <p:spPr>
          <a:xfrm>
            <a:off x="10555817" y="5073858"/>
            <a:ext cx="2959200" cy="2959200"/>
          </a:xfrm>
          <a:prstGeom prst="ellipse">
            <a:avLst/>
          </a:prstGeom>
          <a:solidFill>
            <a:schemeClr val="lt1">
              <a:alpha val="8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5" name="Google Shape;985;g21bcf95681a_0_147"/>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86" name="Google Shape;986;g21bcf95681a_0_147"/>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987" name="Google Shape;987;g21bcf95681a_0_147"/>
          <p:cNvSpPr txBox="1"/>
          <p:nvPr/>
        </p:nvSpPr>
        <p:spPr>
          <a:xfrm>
            <a:off x="659025" y="1146375"/>
            <a:ext cx="9453000" cy="2016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None/>
            </a:pPr>
            <a:r>
              <a:rPr b="1" lang="es-CO" sz="2500">
                <a:solidFill>
                  <a:schemeClr val="dk2"/>
                </a:solidFill>
                <a:latin typeface="Work Sans"/>
                <a:ea typeface="Work Sans"/>
                <a:cs typeface="Work Sans"/>
                <a:sym typeface="Work Sans"/>
              </a:rPr>
              <a:t>Ejemplo</a:t>
            </a:r>
            <a:endParaRPr b="1" sz="2500">
              <a:solidFill>
                <a:schemeClr val="dk2"/>
              </a:solidFill>
              <a:latin typeface="Work Sans"/>
              <a:ea typeface="Work Sans"/>
              <a:cs typeface="Work Sans"/>
              <a:sym typeface="Work Sans"/>
            </a:endParaRPr>
          </a:p>
          <a:p>
            <a:pPr indent="0" lvl="0" marL="457200" marR="0" rtl="0" algn="just">
              <a:lnSpc>
                <a:spcPct val="100000"/>
              </a:lnSpc>
              <a:spcBef>
                <a:spcPts val="0"/>
              </a:spcBef>
              <a:spcAft>
                <a:spcPts val="0"/>
              </a:spcAft>
              <a:buNone/>
            </a:pPr>
            <a:r>
              <a:t/>
            </a:r>
            <a:endParaRPr b="1" sz="2500">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2"/>
              </a:solidFill>
              <a:latin typeface="Work Sans"/>
              <a:ea typeface="Work Sans"/>
              <a:cs typeface="Work Sans"/>
              <a:sym typeface="Work Sans"/>
            </a:endParaRPr>
          </a:p>
        </p:txBody>
      </p:sp>
      <p:pic>
        <p:nvPicPr>
          <p:cNvPr id="988" name="Google Shape;988;g21bcf95681a_0_147"/>
          <p:cNvPicPr preferRelativeResize="0"/>
          <p:nvPr/>
        </p:nvPicPr>
        <p:blipFill rotWithShape="1">
          <a:blip r:embed="rId4">
            <a:alphaModFix/>
          </a:blip>
          <a:srcRect b="0" l="0" r="0" t="9649"/>
          <a:stretch/>
        </p:blipFill>
        <p:spPr>
          <a:xfrm>
            <a:off x="958050" y="2309575"/>
            <a:ext cx="7792952" cy="4142901"/>
          </a:xfrm>
          <a:prstGeom prst="rect">
            <a:avLst/>
          </a:prstGeom>
          <a:noFill/>
          <a:ln>
            <a:noFill/>
          </a:ln>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grpSp>
        <p:nvGrpSpPr>
          <p:cNvPr id="993" name="Google Shape;993;g21bd329d9a7_0_0"/>
          <p:cNvGrpSpPr/>
          <p:nvPr/>
        </p:nvGrpSpPr>
        <p:grpSpPr>
          <a:xfrm>
            <a:off x="233910" y="382211"/>
            <a:ext cx="266769" cy="527997"/>
            <a:chOff x="141693" y="266421"/>
            <a:chExt cx="287405" cy="396008"/>
          </a:xfrm>
        </p:grpSpPr>
        <p:cxnSp>
          <p:nvCxnSpPr>
            <p:cNvPr id="994" name="Google Shape;994;g21bd329d9a7_0_0"/>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95" name="Google Shape;995;g21bd329d9a7_0_0"/>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96" name="Google Shape;996;g21bd329d9a7_0_0"/>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97" name="Google Shape;997;g21bd329d9a7_0_0"/>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98" name="Google Shape;998;g21bd329d9a7_0_0"/>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999" name="Google Shape;999;g21bd329d9a7_0_0"/>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00" name="Google Shape;1000;g21bd329d9a7_0_0"/>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01" name="Google Shape;1001;g21bd329d9a7_0_0"/>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02" name="Google Shape;1002;g21bd329d9a7_0_0"/>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03" name="Google Shape;1003;g21bd329d9a7_0_0"/>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1004" name="Google Shape;1004;g21bd329d9a7_0_0"/>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1005" name="Google Shape;1005;g21bd329d9a7_0_0"/>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1006" name="Google Shape;1006;g21bd329d9a7_0_0"/>
          <p:cNvSpPr/>
          <p:nvPr/>
        </p:nvSpPr>
        <p:spPr>
          <a:xfrm>
            <a:off x="10555817" y="5073858"/>
            <a:ext cx="2959200" cy="2959200"/>
          </a:xfrm>
          <a:prstGeom prst="ellipse">
            <a:avLst/>
          </a:prstGeom>
          <a:solidFill>
            <a:schemeClr val="lt1">
              <a:alpha val="8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7" name="Google Shape;1007;g21bd329d9a7_0_0"/>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08" name="Google Shape;1008;g21bd329d9a7_0_0"/>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1009" name="Google Shape;1009;g21bd329d9a7_0_0"/>
          <p:cNvSpPr txBox="1"/>
          <p:nvPr/>
        </p:nvSpPr>
        <p:spPr>
          <a:xfrm>
            <a:off x="659025" y="1146375"/>
            <a:ext cx="9453000" cy="2016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None/>
            </a:pPr>
            <a:r>
              <a:rPr b="1" lang="es-CO" sz="2500">
                <a:solidFill>
                  <a:schemeClr val="dk2"/>
                </a:solidFill>
                <a:latin typeface="Work Sans"/>
                <a:ea typeface="Work Sans"/>
                <a:cs typeface="Work Sans"/>
                <a:sym typeface="Work Sans"/>
              </a:rPr>
              <a:t>Ejemplo</a:t>
            </a:r>
            <a:endParaRPr b="1" sz="2500">
              <a:solidFill>
                <a:schemeClr val="dk2"/>
              </a:solidFill>
              <a:latin typeface="Work Sans"/>
              <a:ea typeface="Work Sans"/>
              <a:cs typeface="Work Sans"/>
              <a:sym typeface="Work Sans"/>
            </a:endParaRPr>
          </a:p>
          <a:p>
            <a:pPr indent="0" lvl="0" marL="457200" marR="0" rtl="0" algn="just">
              <a:lnSpc>
                <a:spcPct val="100000"/>
              </a:lnSpc>
              <a:spcBef>
                <a:spcPts val="0"/>
              </a:spcBef>
              <a:spcAft>
                <a:spcPts val="0"/>
              </a:spcAft>
              <a:buNone/>
            </a:pPr>
            <a:r>
              <a:t/>
            </a:r>
            <a:endParaRPr b="1" sz="2500">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2"/>
              </a:solidFill>
              <a:latin typeface="Work Sans"/>
              <a:ea typeface="Work Sans"/>
              <a:cs typeface="Work Sans"/>
              <a:sym typeface="Work Sans"/>
            </a:endParaRPr>
          </a:p>
        </p:txBody>
      </p:sp>
      <p:pic>
        <p:nvPicPr>
          <p:cNvPr id="1010" name="Google Shape;1010;g21bd329d9a7_0_0"/>
          <p:cNvPicPr preferRelativeResize="0"/>
          <p:nvPr/>
        </p:nvPicPr>
        <p:blipFill>
          <a:blip r:embed="rId4">
            <a:alphaModFix/>
          </a:blip>
          <a:stretch>
            <a:fillRect/>
          </a:stretch>
        </p:blipFill>
        <p:spPr>
          <a:xfrm>
            <a:off x="1460350" y="2696450"/>
            <a:ext cx="6442925" cy="3207075"/>
          </a:xfrm>
          <a:prstGeom prst="rect">
            <a:avLst/>
          </a:prstGeom>
          <a:noFill/>
          <a:ln>
            <a:noFill/>
          </a:ln>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grpSp>
        <p:nvGrpSpPr>
          <p:cNvPr id="1015" name="Google Shape;1015;g21bd329d9a7_0_22"/>
          <p:cNvGrpSpPr/>
          <p:nvPr/>
        </p:nvGrpSpPr>
        <p:grpSpPr>
          <a:xfrm>
            <a:off x="233910" y="382211"/>
            <a:ext cx="266769" cy="527997"/>
            <a:chOff x="141693" y="266421"/>
            <a:chExt cx="287405" cy="396008"/>
          </a:xfrm>
        </p:grpSpPr>
        <p:cxnSp>
          <p:nvCxnSpPr>
            <p:cNvPr id="1016" name="Google Shape;1016;g21bd329d9a7_0_22"/>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17" name="Google Shape;1017;g21bd329d9a7_0_22"/>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18" name="Google Shape;1018;g21bd329d9a7_0_22"/>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19" name="Google Shape;1019;g21bd329d9a7_0_22"/>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20" name="Google Shape;1020;g21bd329d9a7_0_22"/>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21" name="Google Shape;1021;g21bd329d9a7_0_22"/>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22" name="Google Shape;1022;g21bd329d9a7_0_22"/>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23" name="Google Shape;1023;g21bd329d9a7_0_22"/>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24" name="Google Shape;1024;g21bd329d9a7_0_22"/>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1025" name="Google Shape;1025;g21bd329d9a7_0_22"/>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1026" name="Google Shape;1026;g21bd329d9a7_0_22"/>
          <p:cNvSpPr txBox="1"/>
          <p:nvPr/>
        </p:nvSpPr>
        <p:spPr>
          <a:xfrm>
            <a:off x="662537" y="318398"/>
            <a:ext cx="9453000" cy="226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0" i="0" sz="2300" u="none" cap="none" strike="noStrike">
              <a:solidFill>
                <a:schemeClr val="dk2"/>
              </a:solidFill>
              <a:latin typeface="Work Sans"/>
              <a:ea typeface="Work Sans"/>
              <a:cs typeface="Work Sans"/>
              <a:sym typeface="Work Sans"/>
            </a:endParaRPr>
          </a:p>
        </p:txBody>
      </p:sp>
      <p:sp>
        <p:nvSpPr>
          <p:cNvPr id="1027" name="Google Shape;1027;g21bd329d9a7_0_22"/>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1028" name="Google Shape;1028;g21bd329d9a7_0_22"/>
          <p:cNvSpPr/>
          <p:nvPr/>
        </p:nvSpPr>
        <p:spPr>
          <a:xfrm>
            <a:off x="10555817" y="5073858"/>
            <a:ext cx="2959200" cy="2959200"/>
          </a:xfrm>
          <a:prstGeom prst="ellipse">
            <a:avLst/>
          </a:prstGeom>
          <a:solidFill>
            <a:schemeClr val="lt1">
              <a:alpha val="8353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9" name="Google Shape;1029;g21bd329d9a7_0_22"/>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30" name="Google Shape;1030;g21bd329d9a7_0_22"/>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1031" name="Google Shape;1031;g21bd329d9a7_0_22"/>
          <p:cNvSpPr txBox="1"/>
          <p:nvPr/>
        </p:nvSpPr>
        <p:spPr>
          <a:xfrm>
            <a:off x="659025" y="1146375"/>
            <a:ext cx="9453000" cy="2016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None/>
            </a:pPr>
            <a:r>
              <a:rPr b="1" lang="es-CO" sz="2500">
                <a:solidFill>
                  <a:schemeClr val="dk2"/>
                </a:solidFill>
                <a:latin typeface="Work Sans"/>
                <a:ea typeface="Work Sans"/>
                <a:cs typeface="Work Sans"/>
                <a:sym typeface="Work Sans"/>
              </a:rPr>
              <a:t>Ejemplo</a:t>
            </a:r>
            <a:endParaRPr b="1" sz="2500">
              <a:solidFill>
                <a:schemeClr val="dk2"/>
              </a:solidFill>
              <a:latin typeface="Work Sans"/>
              <a:ea typeface="Work Sans"/>
              <a:cs typeface="Work Sans"/>
              <a:sym typeface="Work Sans"/>
            </a:endParaRPr>
          </a:p>
          <a:p>
            <a:pPr indent="0" lvl="0" marL="457200" marR="0" rtl="0" algn="just">
              <a:lnSpc>
                <a:spcPct val="100000"/>
              </a:lnSpc>
              <a:spcBef>
                <a:spcPts val="0"/>
              </a:spcBef>
              <a:spcAft>
                <a:spcPts val="0"/>
              </a:spcAft>
              <a:buNone/>
            </a:pPr>
            <a:r>
              <a:t/>
            </a:r>
            <a:endParaRPr b="1" sz="2500">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2"/>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2"/>
              </a:solidFill>
              <a:latin typeface="Work Sans"/>
              <a:ea typeface="Work Sans"/>
              <a:cs typeface="Work Sans"/>
              <a:sym typeface="Work Sans"/>
            </a:endParaRPr>
          </a:p>
        </p:txBody>
      </p:sp>
      <p:pic>
        <p:nvPicPr>
          <p:cNvPr id="1032" name="Google Shape;1032;g21bd329d9a7_0_22"/>
          <p:cNvPicPr preferRelativeResize="0"/>
          <p:nvPr/>
        </p:nvPicPr>
        <p:blipFill>
          <a:blip r:embed="rId4">
            <a:alphaModFix/>
          </a:blip>
          <a:stretch>
            <a:fillRect/>
          </a:stretch>
        </p:blipFill>
        <p:spPr>
          <a:xfrm>
            <a:off x="1106875" y="2130850"/>
            <a:ext cx="8079150" cy="4161550"/>
          </a:xfrm>
          <a:prstGeom prst="rect">
            <a:avLst/>
          </a:prstGeom>
          <a:noFill/>
          <a:ln>
            <a:noFill/>
          </a:ln>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descr="Imagen que contiene Interfaz de usuario gráfica&#10;&#10;Descripción generada automáticamente" id="1037" name="Google Shape;1037;p48"/>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1baf83b1f1_0_21"/>
          <p:cNvSpPr txBox="1"/>
          <p:nvPr/>
        </p:nvSpPr>
        <p:spPr>
          <a:xfrm>
            <a:off x="916413" y="469700"/>
            <a:ext cx="9108000" cy="528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733"/>
              <a:buFont typeface="Arial"/>
              <a:buNone/>
            </a:pPr>
            <a:r>
              <a:rPr b="1" i="0" lang="es-CO" sz="3433" u="none" cap="none" strike="noStrike">
                <a:solidFill>
                  <a:srgbClr val="00324D"/>
                </a:solidFill>
                <a:latin typeface="Work Sans"/>
                <a:ea typeface="Work Sans"/>
                <a:cs typeface="Work Sans"/>
                <a:sym typeface="Work Sans"/>
              </a:rPr>
              <a:t>DIAGRAMA DE CLASES</a:t>
            </a:r>
            <a:endParaRPr b="1" i="0" sz="3433" u="none" cap="none" strike="noStrike">
              <a:solidFill>
                <a:srgbClr val="00324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3733"/>
              <a:buFont typeface="Arial"/>
              <a:buNone/>
            </a:pPr>
            <a:r>
              <a:t/>
            </a:r>
            <a:endParaRPr b="1" i="0" sz="3733" u="none" cap="none" strike="noStrike">
              <a:solidFill>
                <a:srgbClr val="00324D"/>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3733"/>
              <a:buFont typeface="Arial"/>
              <a:buNone/>
            </a:pPr>
            <a:r>
              <a:rPr b="0" i="0" lang="es-CO" sz="2533" u="none" cap="none" strike="noStrike">
                <a:solidFill>
                  <a:srgbClr val="00324D"/>
                </a:solidFill>
                <a:latin typeface="Work Sans"/>
                <a:ea typeface="Work Sans"/>
                <a:cs typeface="Work Sans"/>
                <a:sym typeface="Work Sans"/>
              </a:rPr>
              <a:t>En esta presentación, explicaremos el concepto de diagramas de clases en la programación orientada a objetos (POO). </a:t>
            </a:r>
            <a:endParaRPr b="0" i="0" sz="2533" u="none" cap="none" strike="noStrike">
              <a:solidFill>
                <a:srgbClr val="00324D"/>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3733"/>
              <a:buFont typeface="Arial"/>
              <a:buNone/>
            </a:pPr>
            <a:r>
              <a:rPr b="0" i="0" lang="es-CO" sz="2533" u="none" cap="none" strike="noStrike">
                <a:solidFill>
                  <a:srgbClr val="00324D"/>
                </a:solidFill>
                <a:latin typeface="Work Sans"/>
                <a:ea typeface="Work Sans"/>
                <a:cs typeface="Work Sans"/>
                <a:sym typeface="Work Sans"/>
              </a:rPr>
              <a:t>Los diagramas de clases son una herramienta valiosa para visualizar las relaciones entre diferentes clases en un sistema de software. Comenzaremos con una descripción general de los diagramas de clases y sus componentes clave. </a:t>
            </a:r>
            <a:endParaRPr b="0" i="0" sz="2533" u="none" cap="none" strike="noStrike">
              <a:solidFill>
                <a:srgbClr val="00324D"/>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3733"/>
              <a:buFont typeface="Arial"/>
              <a:buNone/>
            </a:pPr>
            <a:r>
              <a:t/>
            </a:r>
            <a:endParaRPr b="0" i="0" sz="2533" u="none" cap="none" strike="noStrike">
              <a:solidFill>
                <a:srgbClr val="00324D"/>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3733"/>
              <a:buFont typeface="Arial"/>
              <a:buNone/>
            </a:pPr>
            <a:r>
              <a:rPr b="0" i="0" lang="es-CO" sz="2533" u="none" cap="none" strike="noStrike">
                <a:solidFill>
                  <a:srgbClr val="00324D"/>
                </a:solidFill>
                <a:latin typeface="Work Sans"/>
                <a:ea typeface="Work Sans"/>
                <a:cs typeface="Work Sans"/>
                <a:sym typeface="Work Sans"/>
              </a:rPr>
              <a:t>Luego, discutiremos los beneficios de usar diagramas de clases y veremos cómo se pueden crear utilizando diferentes herramientas y notaciones.</a:t>
            </a:r>
            <a:endParaRPr b="0" i="0" sz="2533" u="none" cap="none" strike="noStrike">
              <a:solidFill>
                <a:srgbClr val="00324D"/>
              </a:solidFill>
              <a:latin typeface="Work Sans"/>
              <a:ea typeface="Work Sans"/>
              <a:cs typeface="Work Sans"/>
              <a:sym typeface="Work Sans"/>
            </a:endParaRPr>
          </a:p>
        </p:txBody>
      </p:sp>
      <p:sp>
        <p:nvSpPr>
          <p:cNvPr id="198" name="Google Shape;198;g21baf83b1f1_0_21"/>
          <p:cNvSpPr/>
          <p:nvPr/>
        </p:nvSpPr>
        <p:spPr>
          <a:xfrm>
            <a:off x="1373075" y="1483546"/>
            <a:ext cx="1698900" cy="60900"/>
          </a:xfrm>
          <a:prstGeom prst="rect">
            <a:avLst/>
          </a:prstGeom>
          <a:solidFill>
            <a:srgbClr val="82DE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39A900"/>
              </a:solidFill>
              <a:latin typeface="Calibri"/>
              <a:ea typeface="Calibri"/>
              <a:cs typeface="Calibri"/>
              <a:sym typeface="Calibri"/>
            </a:endParaRPr>
          </a:p>
        </p:txBody>
      </p:sp>
      <p:cxnSp>
        <p:nvCxnSpPr>
          <p:cNvPr id="199" name="Google Shape;199;g21baf83b1f1_0_21"/>
          <p:cNvCxnSpPr/>
          <p:nvPr/>
        </p:nvCxnSpPr>
        <p:spPr>
          <a:xfrm>
            <a:off x="415047" y="6473523"/>
            <a:ext cx="11413800" cy="0"/>
          </a:xfrm>
          <a:prstGeom prst="straightConnector1">
            <a:avLst/>
          </a:prstGeom>
          <a:noFill/>
          <a:ln cap="flat" cmpd="sng" w="12700">
            <a:solidFill>
              <a:srgbClr val="39A900"/>
            </a:solidFill>
            <a:prstDash val="solid"/>
            <a:miter lim="800000"/>
            <a:headEnd len="sm" w="sm" type="none"/>
            <a:tailEnd len="sm" w="sm" type="none"/>
          </a:ln>
          <a:effectLst>
            <a:outerShdw sx="1000" rotWithShape="0" dist="20000" sy="1000">
              <a:srgbClr val="000000"/>
            </a:outerShdw>
          </a:effectLst>
        </p:spPr>
      </p:cxnSp>
      <p:grpSp>
        <p:nvGrpSpPr>
          <p:cNvPr id="200" name="Google Shape;200;g21baf83b1f1_0_21"/>
          <p:cNvGrpSpPr/>
          <p:nvPr/>
        </p:nvGrpSpPr>
        <p:grpSpPr>
          <a:xfrm>
            <a:off x="233910" y="72246"/>
            <a:ext cx="266769" cy="527997"/>
            <a:chOff x="141693" y="266421"/>
            <a:chExt cx="287405" cy="396008"/>
          </a:xfrm>
        </p:grpSpPr>
        <p:cxnSp>
          <p:nvCxnSpPr>
            <p:cNvPr id="201" name="Google Shape;201;g21baf83b1f1_0_21"/>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02" name="Google Shape;202;g21baf83b1f1_0_21"/>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03" name="Google Shape;203;g21baf83b1f1_0_21"/>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04" name="Google Shape;204;g21baf83b1f1_0_21"/>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05" name="Google Shape;205;g21baf83b1f1_0_21"/>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06" name="Google Shape;206;g21baf83b1f1_0_21"/>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07" name="Google Shape;207;g21baf83b1f1_0_21"/>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08" name="Google Shape;208;g21baf83b1f1_0_21"/>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09" name="Google Shape;209;g21baf83b1f1_0_21"/>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10" name="Google Shape;210;g21baf83b1f1_0_21"/>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211" name="Google Shape;211;g21baf83b1f1_0_21"/>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pic>
        <p:nvPicPr>
          <p:cNvPr descr="Logotipo&#10;&#10;Descripción generada automáticamente" id="212" name="Google Shape;212;g21baf83b1f1_0_21"/>
          <p:cNvPicPr preferRelativeResize="0"/>
          <p:nvPr/>
        </p:nvPicPr>
        <p:blipFill rotWithShape="1">
          <a:blip r:embed="rId3">
            <a:alphaModFix/>
          </a:blip>
          <a:srcRect b="0" l="0" r="0" t="0"/>
          <a:stretch/>
        </p:blipFill>
        <p:spPr>
          <a:xfrm>
            <a:off x="10447299" y="469709"/>
            <a:ext cx="1261875" cy="12313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grpSp>
        <p:nvGrpSpPr>
          <p:cNvPr id="217" name="Google Shape;217;g21bb004fa86_0_294"/>
          <p:cNvGrpSpPr/>
          <p:nvPr/>
        </p:nvGrpSpPr>
        <p:grpSpPr>
          <a:xfrm>
            <a:off x="233910" y="382211"/>
            <a:ext cx="266769" cy="527997"/>
            <a:chOff x="141693" y="266421"/>
            <a:chExt cx="287405" cy="396008"/>
          </a:xfrm>
        </p:grpSpPr>
        <p:cxnSp>
          <p:nvCxnSpPr>
            <p:cNvPr id="218" name="Google Shape;218;g21bb004fa86_0_294"/>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19" name="Google Shape;219;g21bb004fa86_0_294"/>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20" name="Google Shape;220;g21bb004fa86_0_294"/>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21" name="Google Shape;221;g21bb004fa86_0_294"/>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22" name="Google Shape;222;g21bb004fa86_0_294"/>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23" name="Google Shape;223;g21bb004fa86_0_294"/>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24" name="Google Shape;224;g21bb004fa86_0_294"/>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25" name="Google Shape;225;g21bb004fa86_0_294"/>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26" name="Google Shape;226;g21bb004fa86_0_294"/>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27" name="Google Shape;227;g21bb004fa86_0_294"/>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228" name="Google Shape;228;g21bb004fa86_0_294"/>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229" name="Google Shape;229;g21bb004fa86_0_294"/>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230" name="Google Shape;230;g21bb004fa86_0_294"/>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 name="Google Shape;231;g21bb004fa86_0_294"/>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32" name="Google Shape;232;g21bb004fa86_0_294"/>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233" name="Google Shape;233;g21bb004fa86_0_294"/>
          <p:cNvSpPr txBox="1"/>
          <p:nvPr/>
        </p:nvSpPr>
        <p:spPr>
          <a:xfrm>
            <a:off x="659025" y="1146375"/>
            <a:ext cx="9453000" cy="5094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1" i="0" lang="es-CO" sz="2500" u="none" cap="none" strike="noStrike">
                <a:solidFill>
                  <a:srgbClr val="3F3F3F"/>
                </a:solidFill>
                <a:latin typeface="Work Sans"/>
                <a:ea typeface="Work Sans"/>
                <a:cs typeface="Work Sans"/>
                <a:sym typeface="Work Sans"/>
              </a:rPr>
              <a:t>Fases de un diagrama de clases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La creación de un diagrama de clases generalmente implica las siguientes fases: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1" i="0" lang="es-CO" sz="2500" u="none" cap="none" strike="noStrike">
                <a:solidFill>
                  <a:srgbClr val="3F3F3F"/>
                </a:solidFill>
                <a:latin typeface="Work Sans"/>
                <a:ea typeface="Work Sans"/>
                <a:cs typeface="Work Sans"/>
                <a:sym typeface="Work Sans"/>
              </a:rPr>
              <a:t>Identificar las clases: </a:t>
            </a:r>
            <a:r>
              <a:rPr b="0" i="0" lang="es-CO" sz="2500" u="none" cap="none" strike="noStrike">
                <a:solidFill>
                  <a:srgbClr val="3F3F3F"/>
                </a:solidFill>
                <a:latin typeface="Work Sans"/>
                <a:ea typeface="Work Sans"/>
                <a:cs typeface="Work Sans"/>
                <a:sym typeface="Work Sans"/>
              </a:rPr>
              <a:t>El primer paso es identificar las clases principales en el sistema. Las clases representan entidades o conceptos clave en el sistema.</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1" i="0" lang="es-CO" sz="2500" u="none" cap="none" strike="noStrike">
                <a:solidFill>
                  <a:srgbClr val="3F3F3F"/>
                </a:solidFill>
                <a:latin typeface="Work Sans"/>
                <a:ea typeface="Work Sans"/>
                <a:cs typeface="Work Sans"/>
                <a:sym typeface="Work Sans"/>
              </a:rPr>
              <a:t>Definir los atributos: </a:t>
            </a:r>
            <a:r>
              <a:rPr b="0" i="0" lang="es-CO" sz="2500" u="none" cap="none" strike="noStrike">
                <a:solidFill>
                  <a:srgbClr val="3F3F3F"/>
                </a:solidFill>
                <a:latin typeface="Work Sans"/>
                <a:ea typeface="Work Sans"/>
                <a:cs typeface="Work Sans"/>
                <a:sym typeface="Work Sans"/>
              </a:rPr>
              <a:t>Para cada clase, es necesario definir los atributos que almacenan sus datos. Los atributos son las propiedades de una clase.</a:t>
            </a:r>
            <a:endParaRPr b="0" i="0" sz="2500" u="none" cap="none" strike="noStrike">
              <a:solidFill>
                <a:srgbClr val="3F3F3F"/>
              </a:solidFill>
              <a:latin typeface="Work Sans"/>
              <a:ea typeface="Work Sans"/>
              <a:cs typeface="Work Sans"/>
              <a:sym typeface="Work Sans"/>
            </a:endParaRPr>
          </a:p>
          <a:p>
            <a:pPr indent="0" lvl="0" marL="45720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g21bb004fa86_0_314"/>
          <p:cNvGrpSpPr/>
          <p:nvPr/>
        </p:nvGrpSpPr>
        <p:grpSpPr>
          <a:xfrm>
            <a:off x="233910" y="382211"/>
            <a:ext cx="266769" cy="527997"/>
            <a:chOff x="141693" y="266421"/>
            <a:chExt cx="287405" cy="396008"/>
          </a:xfrm>
        </p:grpSpPr>
        <p:cxnSp>
          <p:nvCxnSpPr>
            <p:cNvPr id="239" name="Google Shape;239;g21bb004fa86_0_314"/>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40" name="Google Shape;240;g21bb004fa86_0_314"/>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41" name="Google Shape;241;g21bb004fa86_0_314"/>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42" name="Google Shape;242;g21bb004fa86_0_314"/>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43" name="Google Shape;243;g21bb004fa86_0_314"/>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44" name="Google Shape;244;g21bb004fa86_0_314"/>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45" name="Google Shape;245;g21bb004fa86_0_314"/>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46" name="Google Shape;246;g21bb004fa86_0_314"/>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47" name="Google Shape;247;g21bb004fa86_0_314"/>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48" name="Google Shape;248;g21bb004fa86_0_314"/>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249" name="Google Shape;249;g21bb004fa86_0_314"/>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250" name="Google Shape;250;g21bb004fa86_0_314"/>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251" name="Google Shape;251;g21bb004fa86_0_314"/>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g21bb004fa86_0_314"/>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3" name="Google Shape;253;g21bb004fa86_0_314"/>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254" name="Google Shape;254;g21bb004fa86_0_314"/>
          <p:cNvSpPr txBox="1"/>
          <p:nvPr/>
        </p:nvSpPr>
        <p:spPr>
          <a:xfrm>
            <a:off x="659025" y="1146375"/>
            <a:ext cx="9453000" cy="5094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1" i="0" lang="es-CO" sz="2500" u="none" cap="none" strike="noStrike">
                <a:solidFill>
                  <a:srgbClr val="3F3F3F"/>
                </a:solidFill>
                <a:latin typeface="Work Sans"/>
                <a:ea typeface="Work Sans"/>
                <a:cs typeface="Work Sans"/>
                <a:sym typeface="Work Sans"/>
              </a:rPr>
              <a:t>Fases de un diagrama de clases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1" i="0" lang="es-CO" sz="2500" u="none" cap="none" strike="noStrike">
                <a:solidFill>
                  <a:srgbClr val="3F3F3F"/>
                </a:solidFill>
                <a:latin typeface="Work Sans"/>
                <a:ea typeface="Work Sans"/>
                <a:cs typeface="Work Sans"/>
                <a:sym typeface="Work Sans"/>
              </a:rPr>
              <a:t>La creación de un diagrama de clases generalmente implica las siguientes fases:</a:t>
            </a:r>
            <a:endParaRPr b="1"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1" i="0" lang="es-CO" sz="2500" u="none" cap="none" strike="noStrike">
                <a:solidFill>
                  <a:srgbClr val="3F3F3F"/>
                </a:solidFill>
                <a:latin typeface="Work Sans"/>
                <a:ea typeface="Work Sans"/>
                <a:cs typeface="Work Sans"/>
                <a:sym typeface="Work Sans"/>
              </a:rPr>
              <a:t>Definir los métodos: </a:t>
            </a:r>
            <a:r>
              <a:rPr b="0" i="0" lang="es-CO" sz="2500" u="none" cap="none" strike="noStrike">
                <a:solidFill>
                  <a:srgbClr val="3F3F3F"/>
                </a:solidFill>
                <a:latin typeface="Work Sans"/>
                <a:ea typeface="Work Sans"/>
                <a:cs typeface="Work Sans"/>
                <a:sym typeface="Work Sans"/>
              </a:rPr>
              <a:t>Para cada clase, es necesario definir los métodos que implementan su comportamiento. Los métodos son las operaciones que puede realizar una clase.</a:t>
            </a:r>
            <a:endParaRPr b="0" i="0" sz="2500" u="none" cap="none" strike="noStrike">
              <a:solidFill>
                <a:srgbClr val="3F3F3F"/>
              </a:solidFill>
              <a:latin typeface="Work Sans"/>
              <a:ea typeface="Work Sans"/>
              <a:cs typeface="Work Sans"/>
              <a:sym typeface="Work Sans"/>
            </a:endParaRPr>
          </a:p>
          <a:p>
            <a:pPr indent="-387350" lvl="0" marL="457200" marR="0" rtl="0" algn="just">
              <a:lnSpc>
                <a:spcPct val="100000"/>
              </a:lnSpc>
              <a:spcBef>
                <a:spcPts val="0"/>
              </a:spcBef>
              <a:spcAft>
                <a:spcPts val="0"/>
              </a:spcAft>
              <a:buClr>
                <a:srgbClr val="3F3F3F"/>
              </a:buClr>
              <a:buSzPts val="2500"/>
              <a:buFont typeface="Work Sans"/>
              <a:buChar char="●"/>
            </a:pPr>
            <a:r>
              <a:rPr b="1" i="0" lang="es-CO" sz="2500" u="none" cap="none" strike="noStrike">
                <a:solidFill>
                  <a:srgbClr val="3F3F3F"/>
                </a:solidFill>
                <a:latin typeface="Work Sans"/>
                <a:ea typeface="Work Sans"/>
                <a:cs typeface="Work Sans"/>
                <a:sym typeface="Work Sans"/>
              </a:rPr>
              <a:t>Mostrar las relaciones: </a:t>
            </a:r>
            <a:r>
              <a:rPr b="0" i="0" lang="es-CO" sz="2500" u="none" cap="none" strike="noStrike">
                <a:solidFill>
                  <a:srgbClr val="3F3F3F"/>
                </a:solidFill>
                <a:latin typeface="Work Sans"/>
                <a:ea typeface="Work Sans"/>
                <a:cs typeface="Work Sans"/>
                <a:sym typeface="Work Sans"/>
              </a:rPr>
              <a:t>Las relaciones entre las clases se muestran usando diferentes tipos de líneas y símbolos. Los tipos comunes de relaciones incluyen asociación, agregación, herencia y composición.</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grpSp>
        <p:nvGrpSpPr>
          <p:cNvPr id="259" name="Google Shape;259;g21bb004fa86_0_334"/>
          <p:cNvGrpSpPr/>
          <p:nvPr/>
        </p:nvGrpSpPr>
        <p:grpSpPr>
          <a:xfrm>
            <a:off x="233910" y="382211"/>
            <a:ext cx="266769" cy="527997"/>
            <a:chOff x="141693" y="266421"/>
            <a:chExt cx="287405" cy="396008"/>
          </a:xfrm>
        </p:grpSpPr>
        <p:cxnSp>
          <p:nvCxnSpPr>
            <p:cNvPr id="260" name="Google Shape;260;g21bb004fa86_0_334"/>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1" name="Google Shape;261;g21bb004fa86_0_334"/>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2" name="Google Shape;262;g21bb004fa86_0_334"/>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3" name="Google Shape;263;g21bb004fa86_0_334"/>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4" name="Google Shape;264;g21bb004fa86_0_334"/>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5" name="Google Shape;265;g21bb004fa86_0_334"/>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6" name="Google Shape;266;g21bb004fa86_0_334"/>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7" name="Google Shape;267;g21bb004fa86_0_334"/>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8" name="Google Shape;268;g21bb004fa86_0_334"/>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69" name="Google Shape;269;g21bb004fa86_0_334"/>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270" name="Google Shape;270;g21bb004fa86_0_334"/>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271" name="Google Shape;271;g21bb004fa86_0_334"/>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272" name="Google Shape;272;g21bb004fa86_0_334"/>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 name="Google Shape;273;g21bb004fa86_0_334"/>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4" name="Google Shape;274;g21bb004fa86_0_334"/>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275" name="Google Shape;275;g21bb004fa86_0_334"/>
          <p:cNvSpPr txBox="1"/>
          <p:nvPr/>
        </p:nvSpPr>
        <p:spPr>
          <a:xfrm>
            <a:off x="659025" y="1146375"/>
            <a:ext cx="9453000" cy="5479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La creación de un diagrama de clases generalmente implica varias fases.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El primer paso es identificar las clases principales en el sistema. Las clases representan entidades o conceptos clave en el sistema.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Una vez que se han identificado las clases, es necesario definir los atributos para cada clase.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Los atributos son las propiedades de una clase y almacenan sus datos. A continuación, es necesario definir los métodos para cada clase.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grpSp>
        <p:nvGrpSpPr>
          <p:cNvPr id="280" name="Google Shape;280;g21bb004fa86_0_354"/>
          <p:cNvGrpSpPr/>
          <p:nvPr/>
        </p:nvGrpSpPr>
        <p:grpSpPr>
          <a:xfrm>
            <a:off x="233910" y="382211"/>
            <a:ext cx="266769" cy="527997"/>
            <a:chOff x="141693" y="266421"/>
            <a:chExt cx="287405" cy="396008"/>
          </a:xfrm>
        </p:grpSpPr>
        <p:cxnSp>
          <p:nvCxnSpPr>
            <p:cNvPr id="281" name="Google Shape;281;g21bb004fa86_0_354"/>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2" name="Google Shape;282;g21bb004fa86_0_354"/>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3" name="Google Shape;283;g21bb004fa86_0_354"/>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4" name="Google Shape;284;g21bb004fa86_0_354"/>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5" name="Google Shape;285;g21bb004fa86_0_354"/>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6" name="Google Shape;286;g21bb004fa86_0_354"/>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7" name="Google Shape;287;g21bb004fa86_0_354"/>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8" name="Google Shape;288;g21bb004fa86_0_354"/>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89" name="Google Shape;289;g21bb004fa86_0_354"/>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90" name="Google Shape;290;g21bb004fa86_0_354"/>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291" name="Google Shape;291;g21bb004fa86_0_354"/>
          <p:cNvSpPr txBox="1"/>
          <p:nvPr/>
        </p:nvSpPr>
        <p:spPr>
          <a:xfrm>
            <a:off x="662537" y="318398"/>
            <a:ext cx="9453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3600" u="none" cap="none" strike="noStrike">
                <a:solidFill>
                  <a:srgbClr val="39A900"/>
                </a:solidFill>
                <a:latin typeface="Work Sans"/>
                <a:ea typeface="Work Sans"/>
                <a:cs typeface="Work Sans"/>
                <a:sym typeface="Work Sans"/>
              </a:rPr>
              <a:t>DIAGRAMA DE CLASES</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800"/>
              <a:buFont typeface="Arial"/>
              <a:buNone/>
            </a:pPr>
            <a:r>
              <a:t/>
            </a:r>
            <a:endParaRPr b="1" i="0" sz="3600" u="none" cap="none" strike="noStrike">
              <a:solidFill>
                <a:srgbClr val="39A900"/>
              </a:solidFill>
              <a:latin typeface="Work Sans"/>
              <a:ea typeface="Work Sans"/>
              <a:cs typeface="Work Sans"/>
              <a:sym typeface="Work Sans"/>
            </a:endParaRPr>
          </a:p>
        </p:txBody>
      </p:sp>
      <p:sp>
        <p:nvSpPr>
          <p:cNvPr id="292" name="Google Shape;292;g21bb004fa86_0_354"/>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293" name="Google Shape;293;g21bb004fa86_0_354"/>
          <p:cNvSpPr/>
          <p:nvPr/>
        </p:nvSpPr>
        <p:spPr>
          <a:xfrm>
            <a:off x="10555817" y="5073858"/>
            <a:ext cx="2959200" cy="2959200"/>
          </a:xfrm>
          <a:prstGeom prst="ellipse">
            <a:avLst/>
          </a:prstGeom>
          <a:solidFill>
            <a:schemeClr val="lt1">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4" name="Google Shape;294;g21bb004fa86_0_354"/>
          <p:cNvSpPr/>
          <p:nvPr/>
        </p:nvSpPr>
        <p:spPr>
          <a:xfrm>
            <a:off x="10277401" y="-6900"/>
            <a:ext cx="1907700" cy="6871800"/>
          </a:xfrm>
          <a:prstGeom prst="rect">
            <a:avLst/>
          </a:prstGeom>
          <a:gradFill>
            <a:gsLst>
              <a:gs pos="0">
                <a:srgbClr val="39A900">
                  <a:alpha val="60000"/>
                </a:srgbClr>
              </a:gs>
              <a:gs pos="50000">
                <a:srgbClr val="39A900">
                  <a:alpha val="60000"/>
                </a:srgbClr>
              </a:gs>
              <a:gs pos="100000">
                <a:srgbClr val="36A000">
                  <a:alpha val="60000"/>
                </a:srgbClr>
              </a:gs>
            </a:gsLst>
            <a:lin ang="0" scaled="0"/>
          </a:gradFill>
          <a:ln>
            <a:noFill/>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95" name="Google Shape;295;g21bb004fa86_0_354"/>
          <p:cNvPicPr preferRelativeResize="0"/>
          <p:nvPr/>
        </p:nvPicPr>
        <p:blipFill rotWithShape="1">
          <a:blip r:embed="rId3">
            <a:alphaModFix/>
          </a:blip>
          <a:srcRect b="0" l="0" r="0" t="0"/>
          <a:stretch/>
        </p:blipFill>
        <p:spPr>
          <a:xfrm rot="2660985">
            <a:off x="11102772" y="5565609"/>
            <a:ext cx="929931" cy="929931"/>
          </a:xfrm>
          <a:prstGeom prst="rect">
            <a:avLst/>
          </a:prstGeom>
          <a:noFill/>
          <a:ln>
            <a:noFill/>
          </a:ln>
        </p:spPr>
      </p:pic>
      <p:sp>
        <p:nvSpPr>
          <p:cNvPr id="296" name="Google Shape;296;g21bb004fa86_0_354"/>
          <p:cNvSpPr txBox="1"/>
          <p:nvPr/>
        </p:nvSpPr>
        <p:spPr>
          <a:xfrm>
            <a:off x="659025" y="1146375"/>
            <a:ext cx="9453000" cy="3170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Los métodos son las operaciones que puede realizar una clase e implementan su comportamiento.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3F3F3F"/>
              </a:solidFill>
              <a:latin typeface="Work Sans"/>
              <a:ea typeface="Work Sans"/>
              <a:cs typeface="Work Sans"/>
              <a:sym typeface="Work Sans"/>
            </a:endParaRPr>
          </a:p>
          <a:p>
            <a:pPr indent="0" lvl="0" marL="0" marR="0" rtl="0" algn="just">
              <a:lnSpc>
                <a:spcPct val="100000"/>
              </a:lnSpc>
              <a:spcBef>
                <a:spcPts val="0"/>
              </a:spcBef>
              <a:spcAft>
                <a:spcPts val="0"/>
              </a:spcAft>
              <a:buClr>
                <a:srgbClr val="000000"/>
              </a:buClr>
              <a:buSzPts val="2500"/>
              <a:buFont typeface="Arial"/>
              <a:buNone/>
            </a:pPr>
            <a:r>
              <a:rPr b="0" i="0" lang="es-CO" sz="2500" u="none" cap="none" strike="noStrike">
                <a:solidFill>
                  <a:srgbClr val="3F3F3F"/>
                </a:solidFill>
                <a:latin typeface="Work Sans"/>
                <a:ea typeface="Work Sans"/>
                <a:cs typeface="Work Sans"/>
                <a:sym typeface="Work Sans"/>
              </a:rPr>
              <a:t>Finalmente, las relaciones entre las clases se muestran usando diferentes tipos de líneas y símbolos. Los tipos comunes de relaciones incluyen asociación, agregación, herencia y composición.</a:t>
            </a:r>
            <a:endParaRPr b="0" i="0" sz="2500" u="none" cap="none" strike="noStrike">
              <a:solidFill>
                <a:srgbClr val="3F3F3F"/>
              </a:solidFill>
              <a:latin typeface="Work Sans"/>
              <a:ea typeface="Work Sans"/>
              <a:cs typeface="Work Sans"/>
              <a:sym typeface="Work Sans"/>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